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DM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DMSans-bold.fntdata"/><Relationship Id="rId14" Type="http://schemas.openxmlformats.org/officeDocument/2006/relationships/slide" Target="slides/slide9.xml"/><Relationship Id="rId36" Type="http://schemas.openxmlformats.org/officeDocument/2006/relationships/font" Target="fonts/DMSans-regular.fntdata"/><Relationship Id="rId17" Type="http://schemas.openxmlformats.org/officeDocument/2006/relationships/slide" Target="slides/slide12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DM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Ideal start at 6:05pm</a:t>
            </a:r>
            <a:endParaRPr u="sng"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22734fe0a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6:15 - 6:20pm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reorientate the workspace by clicking and holding the middle mouse button while moving the mouse in the direction desired</a:t>
            </a:r>
            <a:endParaRPr/>
          </a:p>
        </p:txBody>
      </p:sp>
      <p:sp>
        <p:nvSpPr>
          <p:cNvPr id="198" name="Google Shape;198;g2122734fe0a_0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22734fe0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6:15 - 6:25</a:t>
            </a:r>
            <a:endParaRPr/>
          </a:p>
        </p:txBody>
      </p:sp>
      <p:sp>
        <p:nvSpPr>
          <p:cNvPr id="224" name="Google Shape;224;g2122734fe0a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22734fe0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6:25 - 6:30</a:t>
            </a:r>
            <a:endParaRPr/>
          </a:p>
        </p:txBody>
      </p:sp>
      <p:sp>
        <p:nvSpPr>
          <p:cNvPr id="234" name="Google Shape;234;g2122734fe0a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22734fe0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6:30 - 6:50</a:t>
            </a:r>
            <a:endParaRPr/>
          </a:p>
        </p:txBody>
      </p:sp>
      <p:sp>
        <p:nvSpPr>
          <p:cNvPr id="245" name="Google Shape;245;g2122734fe0a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22734fe0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122734fe0a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2734fe0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[Optional ~ 20mins</a:t>
            </a:r>
            <a:endParaRPr/>
          </a:p>
        </p:txBody>
      </p:sp>
      <p:sp>
        <p:nvSpPr>
          <p:cNvPr id="267" name="Google Shape;267;g2122734fe0a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122734fe0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[Optional - 15mins}</a:t>
            </a:r>
            <a:endParaRPr/>
          </a:p>
        </p:txBody>
      </p:sp>
      <p:sp>
        <p:nvSpPr>
          <p:cNvPr id="279" name="Google Shape;279;g2122734fe0a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22734fe0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[Optional - 10mins]</a:t>
            </a:r>
            <a:endParaRPr/>
          </a:p>
        </p:txBody>
      </p:sp>
      <p:sp>
        <p:nvSpPr>
          <p:cNvPr id="291" name="Google Shape;291;g2122734fe0a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22734fe0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6:50 - 7:05</a:t>
            </a:r>
            <a:endParaRPr/>
          </a:p>
        </p:txBody>
      </p:sp>
      <p:sp>
        <p:nvSpPr>
          <p:cNvPr id="302" name="Google Shape;302;g2122734fe0a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707afe23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1f707afe23a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22734fe0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7:05 - 7:10</a:t>
            </a:r>
            <a:endParaRPr/>
          </a:p>
        </p:txBody>
      </p:sp>
      <p:sp>
        <p:nvSpPr>
          <p:cNvPr id="311" name="Google Shape;311;g2122734fe0a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22734fe0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7:10 - 7:30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(1) Decide which views of the object are necessary (2) Decide the scale ratio for the drawing (3) Select the drawing sheet size (4) Lay out the drawing by – a. Laying out the views on the sheet; b. Laying out outlines and centre-lines; and c. Cleaning away unnecessary outlines. (5) Line-in the drawing by lining in: a. Centre-lines; b. Curves and radii; and c. Remaining outlines. (6) Finish off the drawing by – a. Inserting dimensions and notes; b. Filling in titles block and drawing border-lines and trim lines if not already provided. </a:t>
            </a:r>
            <a:endParaRPr/>
          </a:p>
        </p:txBody>
      </p:sp>
      <p:sp>
        <p:nvSpPr>
          <p:cNvPr id="322" name="Google Shape;322;g2122734fe0a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5b56d99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7:10 - 7:30</a:t>
            </a:r>
            <a:endParaRPr/>
          </a:p>
        </p:txBody>
      </p:sp>
      <p:sp>
        <p:nvSpPr>
          <p:cNvPr id="332" name="Google Shape;332;g1f5b56d995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68fb8e18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Ideal start at 6:05pm</a:t>
            </a:r>
            <a:endParaRPr u="sng"/>
          </a:p>
        </p:txBody>
      </p:sp>
      <p:sp>
        <p:nvSpPr>
          <p:cNvPr id="342" name="Google Shape;342;g2168fb8e180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slides 2-8 - 6:05 - 6:15pm</a:t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22734fe0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122734fe0a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22734fe0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122734fe0a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22734fe0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122734fe0a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Char char="●"/>
              <a:defRPr sz="3600">
                <a:solidFill>
                  <a:schemeClr val="lt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○"/>
              <a:defRPr sz="2800">
                <a:solidFill>
                  <a:schemeClr val="lt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■"/>
              <a:defRPr sz="2800">
                <a:solidFill>
                  <a:schemeClr val="lt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  <a:defRPr sz="2800">
                <a:solidFill>
                  <a:schemeClr val="lt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○"/>
              <a:defRPr sz="2800">
                <a:solidFill>
                  <a:schemeClr val="lt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■"/>
              <a:defRPr sz="2800">
                <a:solidFill>
                  <a:schemeClr val="lt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  <a:defRPr sz="2800">
                <a:solidFill>
                  <a:schemeClr val="lt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○"/>
              <a:defRPr sz="2800">
                <a:solidFill>
                  <a:schemeClr val="lt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■"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lt2"/>
                </a:solidFill>
              </a:defRPr>
            </a:lvl1pPr>
            <a:lvl2pPr lvl="1" algn="r">
              <a:buNone/>
              <a:defRPr sz="2000">
                <a:solidFill>
                  <a:schemeClr val="lt2"/>
                </a:solidFill>
              </a:defRPr>
            </a:lvl2pPr>
            <a:lvl3pPr lvl="2" algn="r">
              <a:buNone/>
              <a:defRPr sz="2000">
                <a:solidFill>
                  <a:schemeClr val="lt2"/>
                </a:solidFill>
              </a:defRPr>
            </a:lvl3pPr>
            <a:lvl4pPr lvl="3" algn="r">
              <a:buNone/>
              <a:defRPr sz="2000">
                <a:solidFill>
                  <a:schemeClr val="lt2"/>
                </a:solidFill>
              </a:defRPr>
            </a:lvl4pPr>
            <a:lvl5pPr lvl="4" algn="r">
              <a:buNone/>
              <a:defRPr sz="2000">
                <a:solidFill>
                  <a:schemeClr val="lt2"/>
                </a:solidFill>
              </a:defRPr>
            </a:lvl5pPr>
            <a:lvl6pPr lvl="5" algn="r">
              <a:buNone/>
              <a:defRPr sz="2000">
                <a:solidFill>
                  <a:schemeClr val="lt2"/>
                </a:solidFill>
              </a:defRPr>
            </a:lvl6pPr>
            <a:lvl7pPr lvl="6" algn="r">
              <a:buNone/>
              <a:defRPr sz="2000">
                <a:solidFill>
                  <a:schemeClr val="lt2"/>
                </a:solidFill>
              </a:defRPr>
            </a:lvl7pPr>
            <a:lvl8pPr lvl="7" algn="r">
              <a:buNone/>
              <a:defRPr sz="2000">
                <a:solidFill>
                  <a:schemeClr val="lt2"/>
                </a:solidFill>
              </a:defRPr>
            </a:lvl8pPr>
            <a:lvl9pPr lvl="8" algn="r">
              <a:buNone/>
              <a:defRPr sz="2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jpg"/><Relationship Id="rId4" Type="http://schemas.openxmlformats.org/officeDocument/2006/relationships/image" Target="../media/image4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27.jp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5257800" y="4157761"/>
            <a:ext cx="7679209" cy="4161555"/>
            <a:chOff x="-19481" y="-318225"/>
            <a:chExt cx="1605293" cy="869950"/>
          </a:xfrm>
        </p:grpSpPr>
        <p:sp>
          <p:nvSpPr>
            <p:cNvPr id="55" name="Google Shape;55;p13"/>
            <p:cNvSpPr/>
            <p:nvPr/>
          </p:nvSpPr>
          <p:spPr>
            <a:xfrm>
              <a:off x="0" y="0"/>
              <a:ext cx="1585812" cy="233501"/>
            </a:xfrm>
            <a:custGeom>
              <a:rect b="b" l="l" r="r" t="t"/>
              <a:pathLst>
                <a:path extrusionOk="0" h="233501" w="1585812">
                  <a:moveTo>
                    <a:pt x="95932" y="0"/>
                  </a:moveTo>
                  <a:lnTo>
                    <a:pt x="1489880" y="0"/>
                  </a:lnTo>
                  <a:cubicBezTo>
                    <a:pt x="1515323" y="0"/>
                    <a:pt x="1539724" y="10107"/>
                    <a:pt x="1557715" y="28098"/>
                  </a:cubicBezTo>
                  <a:cubicBezTo>
                    <a:pt x="1575705" y="46088"/>
                    <a:pt x="1585812" y="70489"/>
                    <a:pt x="1585812" y="95932"/>
                  </a:cubicBezTo>
                  <a:lnTo>
                    <a:pt x="1585812" y="137569"/>
                  </a:lnTo>
                  <a:cubicBezTo>
                    <a:pt x="1585812" y="163012"/>
                    <a:pt x="1575705" y="187412"/>
                    <a:pt x="1557715" y="205403"/>
                  </a:cubicBezTo>
                  <a:cubicBezTo>
                    <a:pt x="1539724" y="223394"/>
                    <a:pt x="1515323" y="233501"/>
                    <a:pt x="1489880" y="233501"/>
                  </a:cubicBezTo>
                  <a:lnTo>
                    <a:pt x="95932" y="233501"/>
                  </a:lnTo>
                  <a:cubicBezTo>
                    <a:pt x="70489" y="233501"/>
                    <a:pt x="46088" y="223394"/>
                    <a:pt x="28098" y="205403"/>
                  </a:cubicBezTo>
                  <a:cubicBezTo>
                    <a:pt x="10107" y="187412"/>
                    <a:pt x="0" y="163012"/>
                    <a:pt x="0" y="137569"/>
                  </a:cubicBezTo>
                  <a:lnTo>
                    <a:pt x="0" y="95932"/>
                  </a:lnTo>
                  <a:cubicBezTo>
                    <a:pt x="0" y="70489"/>
                    <a:pt x="10107" y="46088"/>
                    <a:pt x="28098" y="28098"/>
                  </a:cubicBezTo>
                  <a:cubicBezTo>
                    <a:pt x="46088" y="10107"/>
                    <a:pt x="70489" y="0"/>
                    <a:pt x="95932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 txBox="1"/>
            <p:nvPr/>
          </p:nvSpPr>
          <p:spPr>
            <a:xfrm>
              <a:off x="-19481" y="-318225"/>
              <a:ext cx="1557506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UQ MARS x MESS</a:t>
              </a:r>
              <a:endParaRPr/>
            </a:p>
          </p:txBody>
        </p:sp>
      </p:grpSp>
      <p:sp>
        <p:nvSpPr>
          <p:cNvPr id="57" name="Google Shape;57;p13"/>
          <p:cNvSpPr txBox="1"/>
          <p:nvPr/>
        </p:nvSpPr>
        <p:spPr>
          <a:xfrm>
            <a:off x="2278211" y="3748746"/>
            <a:ext cx="137316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53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Introduction to CAD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1960853" y="981075"/>
            <a:ext cx="529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MARCH</a:t>
            </a:r>
            <a:r>
              <a:rPr b="0" i="0" lang="en-US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2023</a:t>
            </a:r>
            <a:endParaRPr/>
          </a:p>
        </p:txBody>
      </p:sp>
      <p:pic>
        <p:nvPicPr>
          <p:cNvPr descr="Icon&#10;&#10;Description automatically generated"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81185"/>
            <a:ext cx="1931299" cy="19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23165" l="54268" r="13530" t="0"/>
          <a:stretch/>
        </p:blipFill>
        <p:spPr>
          <a:xfrm>
            <a:off x="169149" y="7410200"/>
            <a:ext cx="1931300" cy="26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2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201" name="Google Shape;201;p22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Getting Around NX</a:t>
              </a:r>
              <a:endParaRPr/>
            </a:p>
          </p:txBody>
        </p:sp>
      </p:grpSp>
      <p:sp>
        <p:nvSpPr>
          <p:cNvPr id="203" name="Google Shape;203;p22"/>
          <p:cNvSpPr txBox="1"/>
          <p:nvPr/>
        </p:nvSpPr>
        <p:spPr>
          <a:xfrm>
            <a:off x="1269850" y="4577275"/>
            <a:ext cx="104727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Navigating the UI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Structure of parts and assemblies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 b="0" l="2419" r="0" t="0"/>
          <a:stretch/>
        </p:blipFill>
        <p:spPr>
          <a:xfrm>
            <a:off x="9702950" y="267125"/>
            <a:ext cx="8259100" cy="50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2075" y="6895675"/>
            <a:ext cx="10159975" cy="30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/>
          <p:nvPr/>
        </p:nvSpPr>
        <p:spPr>
          <a:xfrm>
            <a:off x="1697320" y="3886834"/>
            <a:ext cx="3388048" cy="4359851"/>
          </a:xfrm>
          <a:custGeom>
            <a:rect b="b" l="l" r="r" t="t"/>
            <a:pathLst>
              <a:path extrusionOk="0" h="4032689" w="3133810">
                <a:moveTo>
                  <a:pt x="3009350" y="4032689"/>
                </a:moveTo>
                <a:lnTo>
                  <a:pt x="124460" y="4032689"/>
                </a:lnTo>
                <a:cubicBezTo>
                  <a:pt x="55880" y="4032689"/>
                  <a:pt x="0" y="3976809"/>
                  <a:pt x="0" y="390822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09350" y="0"/>
                </a:lnTo>
                <a:cubicBezTo>
                  <a:pt x="3077930" y="0"/>
                  <a:pt x="3133810" y="55880"/>
                  <a:pt x="3133810" y="124460"/>
                </a:cubicBezTo>
                <a:lnTo>
                  <a:pt x="3133810" y="3908229"/>
                </a:lnTo>
                <a:cubicBezTo>
                  <a:pt x="3133810" y="3976809"/>
                  <a:pt x="3077930" y="4032689"/>
                  <a:pt x="3009350" y="4032689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8916650" y="3886825"/>
            <a:ext cx="3838917" cy="4355304"/>
          </a:xfrm>
          <a:custGeom>
            <a:rect b="b" l="l" r="r" t="t"/>
            <a:pathLst>
              <a:path extrusionOk="0" h="4032689" w="3133810">
                <a:moveTo>
                  <a:pt x="3009350" y="4032689"/>
                </a:moveTo>
                <a:lnTo>
                  <a:pt x="124460" y="4032689"/>
                </a:lnTo>
                <a:cubicBezTo>
                  <a:pt x="55880" y="4032689"/>
                  <a:pt x="0" y="3976809"/>
                  <a:pt x="0" y="390822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09350" y="0"/>
                </a:lnTo>
                <a:cubicBezTo>
                  <a:pt x="3077930" y="0"/>
                  <a:pt x="3133810" y="55880"/>
                  <a:pt x="3133810" y="124460"/>
                </a:cubicBezTo>
                <a:lnTo>
                  <a:pt x="3133810" y="3908229"/>
                </a:lnTo>
                <a:cubicBezTo>
                  <a:pt x="3133810" y="3976809"/>
                  <a:pt x="3077930" y="4032689"/>
                  <a:pt x="3009350" y="4032689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13202632" y="3886834"/>
            <a:ext cx="3388048" cy="4359851"/>
          </a:xfrm>
          <a:custGeom>
            <a:rect b="b" l="l" r="r" t="t"/>
            <a:pathLst>
              <a:path extrusionOk="0" h="4032689" w="3133810">
                <a:moveTo>
                  <a:pt x="3009350" y="4032689"/>
                </a:moveTo>
                <a:lnTo>
                  <a:pt x="124460" y="4032689"/>
                </a:lnTo>
                <a:cubicBezTo>
                  <a:pt x="55880" y="4032689"/>
                  <a:pt x="0" y="3976809"/>
                  <a:pt x="0" y="390822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09350" y="0"/>
                </a:lnTo>
                <a:cubicBezTo>
                  <a:pt x="3077930" y="0"/>
                  <a:pt x="3133810" y="55880"/>
                  <a:pt x="3133810" y="124460"/>
                </a:cubicBezTo>
                <a:lnTo>
                  <a:pt x="3133810" y="3908229"/>
                </a:lnTo>
                <a:cubicBezTo>
                  <a:pt x="3133810" y="3976809"/>
                  <a:pt x="3077930" y="4032689"/>
                  <a:pt x="3009350" y="4032689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5532425" y="3886825"/>
            <a:ext cx="3838917" cy="4355304"/>
          </a:xfrm>
          <a:custGeom>
            <a:rect b="b" l="l" r="r" t="t"/>
            <a:pathLst>
              <a:path extrusionOk="0" h="4032689" w="3133810">
                <a:moveTo>
                  <a:pt x="3009350" y="4032689"/>
                </a:moveTo>
                <a:lnTo>
                  <a:pt x="124460" y="4032689"/>
                </a:lnTo>
                <a:cubicBezTo>
                  <a:pt x="55880" y="4032689"/>
                  <a:pt x="0" y="3976809"/>
                  <a:pt x="0" y="390822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09350" y="0"/>
                </a:lnTo>
                <a:cubicBezTo>
                  <a:pt x="3077930" y="0"/>
                  <a:pt x="3133810" y="55880"/>
                  <a:pt x="3133810" y="124460"/>
                </a:cubicBezTo>
                <a:lnTo>
                  <a:pt x="3133810" y="3908229"/>
                </a:lnTo>
                <a:cubicBezTo>
                  <a:pt x="3133810" y="3976809"/>
                  <a:pt x="3077930" y="4032689"/>
                  <a:pt x="3009350" y="4032689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3712371" y="1889316"/>
            <a:ext cx="10863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Introductory Project</a:t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2021039" y="4120127"/>
            <a:ext cx="731749" cy="66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13634182" y="4120127"/>
            <a:ext cx="73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lang="en-US" sz="36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8705968" y="4120127"/>
            <a:ext cx="73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3">
            <a:alphaModFix/>
          </a:blip>
          <a:srcRect b="13309" l="31638" r="23175" t="27219"/>
          <a:stretch/>
        </p:blipFill>
        <p:spPr>
          <a:xfrm>
            <a:off x="1754425" y="4949800"/>
            <a:ext cx="3252152" cy="24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 rotWithShape="1">
          <a:blip r:embed="rId4">
            <a:alphaModFix/>
          </a:blip>
          <a:srcRect b="4676" l="25127" r="22260" t="16190"/>
          <a:stretch/>
        </p:blipFill>
        <p:spPr>
          <a:xfrm>
            <a:off x="5764238" y="4949800"/>
            <a:ext cx="2845635" cy="24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 rotWithShape="1">
          <a:blip r:embed="rId5">
            <a:alphaModFix/>
          </a:blip>
          <a:srcRect b="4673" l="20145" r="29653" t="23861"/>
          <a:stretch/>
        </p:blipFill>
        <p:spPr>
          <a:xfrm>
            <a:off x="9581475" y="4949800"/>
            <a:ext cx="3006822" cy="24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5625" y="5020288"/>
            <a:ext cx="3142051" cy="22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4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227" name="Google Shape;227;p24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4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Creating Sketches</a:t>
              </a:r>
              <a:endParaRPr/>
            </a:p>
          </p:txBody>
        </p:sp>
      </p:grpSp>
      <p:sp>
        <p:nvSpPr>
          <p:cNvPr id="229" name="Google Shape;229;p24"/>
          <p:cNvSpPr txBox="1"/>
          <p:nvPr/>
        </p:nvSpPr>
        <p:spPr>
          <a:xfrm>
            <a:off x="1269850" y="4577263"/>
            <a:ext cx="8815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Starting sketches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Basic Shapes and Fillets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Dimensions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41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 b="52847" l="0" r="62414" t="0"/>
          <a:stretch/>
        </p:blipFill>
        <p:spPr>
          <a:xfrm>
            <a:off x="10425150" y="819600"/>
            <a:ext cx="5785702" cy="40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4225" y="4902475"/>
            <a:ext cx="7897549" cy="444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5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237" name="Google Shape;237;p25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Making it 3D</a:t>
              </a:r>
              <a:endParaRPr/>
            </a:p>
          </p:txBody>
        </p:sp>
      </p:grpSp>
      <p:sp>
        <p:nvSpPr>
          <p:cNvPr id="239" name="Google Shape;239;p25"/>
          <p:cNvSpPr txBox="1"/>
          <p:nvPr/>
        </p:nvSpPr>
        <p:spPr>
          <a:xfrm>
            <a:off x="1269850" y="4577263"/>
            <a:ext cx="8815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Extrusions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41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200" y="447125"/>
            <a:ext cx="7897549" cy="444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5200" y="4889496"/>
            <a:ext cx="7897549" cy="444237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/>
        </p:nvSpPr>
        <p:spPr>
          <a:xfrm>
            <a:off x="11319550" y="8806925"/>
            <a:ext cx="22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7.7mm extrusion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6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248" name="Google Shape;248;p26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Sketches Pt. 2</a:t>
              </a:r>
              <a:endParaRPr/>
            </a:p>
          </p:txBody>
        </p:sp>
      </p:grpSp>
      <p:sp>
        <p:nvSpPr>
          <p:cNvPr id="250" name="Google Shape;250;p26"/>
          <p:cNvSpPr txBox="1"/>
          <p:nvPr/>
        </p:nvSpPr>
        <p:spPr>
          <a:xfrm>
            <a:off x="1269850" y="4577263"/>
            <a:ext cx="8815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477705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Projecting Geometry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77705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Offsets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77705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Constraints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77705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Construction Lines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77705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Trim Feature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41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7800" y="280875"/>
            <a:ext cx="8339727" cy="46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7800" y="4971975"/>
            <a:ext cx="8339727" cy="46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258" name="Google Shape;258;p27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3D Features Pt. 2</a:t>
              </a:r>
              <a:endParaRPr/>
            </a:p>
          </p:txBody>
        </p:sp>
      </p:grpSp>
      <p:sp>
        <p:nvSpPr>
          <p:cNvPr id="260" name="Google Shape;260;p27"/>
          <p:cNvSpPr txBox="1"/>
          <p:nvPr/>
        </p:nvSpPr>
        <p:spPr>
          <a:xfrm>
            <a:off x="1269850" y="4577263"/>
            <a:ext cx="8815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Extrusions (again)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Fillets (Edge Blends)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41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1" name="Google Shape;2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650" y="701125"/>
            <a:ext cx="7897549" cy="444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5650" y="5143496"/>
            <a:ext cx="7897549" cy="444237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11429875" y="9119500"/>
            <a:ext cx="22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0.25mm edge blend</a:t>
            </a:r>
            <a:endParaRPr/>
          </a:p>
        </p:txBody>
      </p:sp>
      <p:sp>
        <p:nvSpPr>
          <p:cNvPr id="264" name="Google Shape;264;p27"/>
          <p:cNvSpPr txBox="1"/>
          <p:nvPr/>
        </p:nvSpPr>
        <p:spPr>
          <a:xfrm>
            <a:off x="11429875" y="4577275"/>
            <a:ext cx="22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5mm extrusion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8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270" name="Google Shape;270;p28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Details</a:t>
              </a:r>
              <a:endParaRPr/>
            </a:p>
          </p:txBody>
        </p:sp>
      </p:grpSp>
      <p:sp>
        <p:nvSpPr>
          <p:cNvPr id="272" name="Google Shape;272;p28"/>
          <p:cNvSpPr txBox="1"/>
          <p:nvPr/>
        </p:nvSpPr>
        <p:spPr>
          <a:xfrm>
            <a:off x="1269850" y="4577263"/>
            <a:ext cx="8815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41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00" y="4667481"/>
            <a:ext cx="8140052" cy="457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2850" y="5138875"/>
            <a:ext cx="8368374" cy="470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2850" y="431650"/>
            <a:ext cx="8368394" cy="47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/>
        </p:nvSpPr>
        <p:spPr>
          <a:xfrm>
            <a:off x="2080575" y="8705800"/>
            <a:ext cx="22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0.2mm extrusion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9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282" name="Google Shape;282;p29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More Details</a:t>
              </a:r>
              <a:endParaRPr/>
            </a:p>
          </p:txBody>
        </p:sp>
      </p:grpSp>
      <p:sp>
        <p:nvSpPr>
          <p:cNvPr id="284" name="Google Shape;284;p29"/>
          <p:cNvSpPr txBox="1"/>
          <p:nvPr/>
        </p:nvSpPr>
        <p:spPr>
          <a:xfrm>
            <a:off x="1269850" y="4577263"/>
            <a:ext cx="8815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Patterns and Mirroring</a:t>
            </a:r>
            <a:endParaRPr b="0" i="0" sz="4241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050" y="594473"/>
            <a:ext cx="7897549" cy="444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7050" y="5036850"/>
            <a:ext cx="7897549" cy="444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5577925"/>
            <a:ext cx="7517450" cy="42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9"/>
          <p:cNvSpPr txBox="1"/>
          <p:nvPr/>
        </p:nvSpPr>
        <p:spPr>
          <a:xfrm>
            <a:off x="2319600" y="9266575"/>
            <a:ext cx="22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0.2mm/1mm extrusion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0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294" name="Google Shape;294;p30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More Details</a:t>
              </a:r>
              <a:endParaRPr/>
            </a:p>
          </p:txBody>
        </p:sp>
      </p:grpSp>
      <p:sp>
        <p:nvSpPr>
          <p:cNvPr id="296" name="Google Shape;296;p30"/>
          <p:cNvSpPr txBox="1"/>
          <p:nvPr/>
        </p:nvSpPr>
        <p:spPr>
          <a:xfrm>
            <a:off x="1426100" y="4439363"/>
            <a:ext cx="8815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Embossing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 images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Complex shapes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7" name="Google Shape;2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975" y="1935850"/>
            <a:ext cx="3947684" cy="22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3650" y="1935850"/>
            <a:ext cx="3947674" cy="22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5975" y="4156425"/>
            <a:ext cx="7895352" cy="444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1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305" name="Google Shape;305;p31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Assemblies</a:t>
              </a:r>
              <a:endParaRPr/>
            </a:p>
          </p:txBody>
        </p:sp>
      </p:grpSp>
      <p:sp>
        <p:nvSpPr>
          <p:cNvPr id="307" name="Google Shape;307;p31"/>
          <p:cNvSpPr txBox="1"/>
          <p:nvPr/>
        </p:nvSpPr>
        <p:spPr>
          <a:xfrm>
            <a:off x="1269850" y="4577263"/>
            <a:ext cx="8815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Importing Parts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Importing Downloaded Parts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Constraining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125" y="667200"/>
            <a:ext cx="7897549" cy="444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1981387" y="2163342"/>
            <a:ext cx="6944054" cy="5964586"/>
          </a:xfrm>
          <a:custGeom>
            <a:rect b="b" l="l" r="r" t="t"/>
            <a:pathLst>
              <a:path extrusionOk="0" h="4614767" w="5372576">
                <a:moveTo>
                  <a:pt x="5248116" y="4614767"/>
                </a:moveTo>
                <a:lnTo>
                  <a:pt x="124460" y="4614767"/>
                </a:lnTo>
                <a:cubicBezTo>
                  <a:pt x="55880" y="4614767"/>
                  <a:pt x="0" y="4558886"/>
                  <a:pt x="0" y="449030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48116" y="0"/>
                </a:lnTo>
                <a:cubicBezTo>
                  <a:pt x="5316696" y="0"/>
                  <a:pt x="5372576" y="55880"/>
                  <a:pt x="5372576" y="124460"/>
                </a:cubicBezTo>
                <a:lnTo>
                  <a:pt x="5372576" y="4490307"/>
                </a:lnTo>
                <a:cubicBezTo>
                  <a:pt x="5372576" y="4558887"/>
                  <a:pt x="5316696" y="4614767"/>
                  <a:pt x="5248116" y="4614767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9367528" y="2163342"/>
            <a:ext cx="6944054" cy="5964586"/>
          </a:xfrm>
          <a:custGeom>
            <a:rect b="b" l="l" r="r" t="t"/>
            <a:pathLst>
              <a:path extrusionOk="0" h="4614767" w="5372576">
                <a:moveTo>
                  <a:pt x="5248116" y="4614767"/>
                </a:moveTo>
                <a:lnTo>
                  <a:pt x="124460" y="4614767"/>
                </a:lnTo>
                <a:cubicBezTo>
                  <a:pt x="55880" y="4614767"/>
                  <a:pt x="0" y="4558886"/>
                  <a:pt x="0" y="449030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48116" y="0"/>
                </a:lnTo>
                <a:cubicBezTo>
                  <a:pt x="5316696" y="0"/>
                  <a:pt x="5372576" y="55880"/>
                  <a:pt x="5372576" y="124460"/>
                </a:cubicBezTo>
                <a:lnTo>
                  <a:pt x="5372576" y="4490307"/>
                </a:lnTo>
                <a:cubicBezTo>
                  <a:pt x="5372576" y="4558887"/>
                  <a:pt x="5316696" y="4614767"/>
                  <a:pt x="5248116" y="4614767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836813" y="2631653"/>
            <a:ext cx="1232725" cy="1238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4831298" y="2769865"/>
            <a:ext cx="1239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2220216" y="2631141"/>
            <a:ext cx="1232725" cy="1238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2217439" y="2769865"/>
            <a:ext cx="1239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250" y="2456337"/>
            <a:ext cx="5374326" cy="53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2278211" y="484596"/>
            <a:ext cx="137316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53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Sign Up Here!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9425" y="2458475"/>
            <a:ext cx="5374326" cy="537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2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314" name="Google Shape;314;p32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2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In-Place Parts</a:t>
              </a:r>
              <a:endParaRPr/>
            </a:p>
          </p:txBody>
        </p:sp>
      </p:grpSp>
      <p:sp>
        <p:nvSpPr>
          <p:cNvPr id="316" name="Google Shape;316;p32"/>
          <p:cNvSpPr txBox="1"/>
          <p:nvPr/>
        </p:nvSpPr>
        <p:spPr>
          <a:xfrm>
            <a:off x="1269850" y="4577263"/>
            <a:ext cx="8815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Creating Parts in Assemblies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9550" y="853196"/>
            <a:ext cx="7897549" cy="444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9550" y="5295567"/>
            <a:ext cx="7897549" cy="444237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11126500" y="9110300"/>
            <a:ext cx="22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0.5mm</a:t>
            </a:r>
            <a:r>
              <a:rPr lang="en-US"/>
              <a:t> extrusion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3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325" name="Google Shape;325;p33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3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Drawings</a:t>
              </a:r>
              <a:endParaRPr/>
            </a:p>
          </p:txBody>
        </p:sp>
      </p:grpSp>
      <p:sp>
        <p:nvSpPr>
          <p:cNvPr id="327" name="Google Shape;327;p33"/>
          <p:cNvSpPr txBox="1"/>
          <p:nvPr/>
        </p:nvSpPr>
        <p:spPr>
          <a:xfrm>
            <a:off x="1269850" y="4577263"/>
            <a:ext cx="8815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Creating Drawings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Placing parts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750" y="152400"/>
            <a:ext cx="6552851" cy="47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2750" y="5524550"/>
            <a:ext cx="6552850" cy="393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34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335" name="Google Shape;335;p34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4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Details</a:t>
              </a:r>
              <a:endParaRPr/>
            </a:p>
          </p:txBody>
        </p:sp>
      </p:grpSp>
      <p:sp>
        <p:nvSpPr>
          <p:cNvPr id="337" name="Google Shape;337;p34"/>
          <p:cNvSpPr txBox="1"/>
          <p:nvPr/>
        </p:nvSpPr>
        <p:spPr>
          <a:xfrm>
            <a:off x="1269850" y="4577263"/>
            <a:ext cx="88158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97903" lvl="0" marL="4572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41"/>
              <a:buFont typeface="DM Sans"/>
              <a:buChar char="❏"/>
            </a:pPr>
            <a:r>
              <a:rPr lang="en-US" sz="42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Dimensions</a:t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444" y="413662"/>
            <a:ext cx="4409531" cy="60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600" y="6030675"/>
            <a:ext cx="7791749" cy="37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5"/>
          <p:cNvGrpSpPr/>
          <p:nvPr/>
        </p:nvGrpSpPr>
        <p:grpSpPr>
          <a:xfrm>
            <a:off x="5257800" y="4157752"/>
            <a:ext cx="7679240" cy="4161819"/>
            <a:chOff x="-19481" y="-318225"/>
            <a:chExt cx="1605293" cy="870000"/>
          </a:xfrm>
        </p:grpSpPr>
        <p:sp>
          <p:nvSpPr>
            <p:cNvPr id="345" name="Google Shape;345;p35"/>
            <p:cNvSpPr/>
            <p:nvPr/>
          </p:nvSpPr>
          <p:spPr>
            <a:xfrm>
              <a:off x="0" y="0"/>
              <a:ext cx="1585812" cy="233501"/>
            </a:xfrm>
            <a:custGeom>
              <a:rect b="b" l="l" r="r" t="t"/>
              <a:pathLst>
                <a:path extrusionOk="0" h="233501" w="1585812">
                  <a:moveTo>
                    <a:pt x="95932" y="0"/>
                  </a:moveTo>
                  <a:lnTo>
                    <a:pt x="1489880" y="0"/>
                  </a:lnTo>
                  <a:cubicBezTo>
                    <a:pt x="1515323" y="0"/>
                    <a:pt x="1539724" y="10107"/>
                    <a:pt x="1557715" y="28098"/>
                  </a:cubicBezTo>
                  <a:cubicBezTo>
                    <a:pt x="1575705" y="46088"/>
                    <a:pt x="1585812" y="70489"/>
                    <a:pt x="1585812" y="95932"/>
                  </a:cubicBezTo>
                  <a:lnTo>
                    <a:pt x="1585812" y="137569"/>
                  </a:lnTo>
                  <a:cubicBezTo>
                    <a:pt x="1585812" y="163012"/>
                    <a:pt x="1575705" y="187412"/>
                    <a:pt x="1557715" y="205403"/>
                  </a:cubicBezTo>
                  <a:cubicBezTo>
                    <a:pt x="1539724" y="223394"/>
                    <a:pt x="1515323" y="233501"/>
                    <a:pt x="1489880" y="233501"/>
                  </a:cubicBezTo>
                  <a:lnTo>
                    <a:pt x="95932" y="233501"/>
                  </a:lnTo>
                  <a:cubicBezTo>
                    <a:pt x="70489" y="233501"/>
                    <a:pt x="46088" y="223394"/>
                    <a:pt x="28098" y="205403"/>
                  </a:cubicBezTo>
                  <a:cubicBezTo>
                    <a:pt x="10107" y="187412"/>
                    <a:pt x="0" y="163012"/>
                    <a:pt x="0" y="137569"/>
                  </a:cubicBezTo>
                  <a:lnTo>
                    <a:pt x="0" y="95932"/>
                  </a:lnTo>
                  <a:cubicBezTo>
                    <a:pt x="0" y="70489"/>
                    <a:pt x="10107" y="46088"/>
                    <a:pt x="28098" y="28098"/>
                  </a:cubicBezTo>
                  <a:cubicBezTo>
                    <a:pt x="46088" y="10107"/>
                    <a:pt x="70489" y="0"/>
                    <a:pt x="95932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 txBox="1"/>
            <p:nvPr/>
          </p:nvSpPr>
          <p:spPr>
            <a:xfrm>
              <a:off x="-19481" y="-318225"/>
              <a:ext cx="15576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UQ MARS x MESS</a:t>
              </a:r>
              <a:endParaRPr/>
            </a:p>
          </p:txBody>
        </p:sp>
      </p:grpSp>
      <p:sp>
        <p:nvSpPr>
          <p:cNvPr id="347" name="Google Shape;347;p35"/>
          <p:cNvSpPr txBox="1"/>
          <p:nvPr/>
        </p:nvSpPr>
        <p:spPr>
          <a:xfrm>
            <a:off x="2278211" y="3748746"/>
            <a:ext cx="137316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53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 &amp; A</a:t>
            </a:r>
            <a:endParaRPr/>
          </a:p>
        </p:txBody>
      </p:sp>
      <p:sp>
        <p:nvSpPr>
          <p:cNvPr id="348" name="Google Shape;348;p35"/>
          <p:cNvSpPr txBox="1"/>
          <p:nvPr/>
        </p:nvSpPr>
        <p:spPr>
          <a:xfrm>
            <a:off x="11960853" y="981075"/>
            <a:ext cx="529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MARCH</a:t>
            </a:r>
            <a:r>
              <a:rPr b="0" i="0" lang="en-US" sz="2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2023</a:t>
            </a:r>
            <a:endParaRPr/>
          </a:p>
        </p:txBody>
      </p:sp>
      <p:pic>
        <p:nvPicPr>
          <p:cNvPr descr="Icon&#10;&#10;Description automatically generated" id="349" name="Google Shape;3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81185"/>
            <a:ext cx="1931298" cy="193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 rotWithShape="1">
          <a:blip r:embed="rId4">
            <a:alphaModFix/>
          </a:blip>
          <a:srcRect b="23165" l="54268" r="13530" t="0"/>
          <a:stretch/>
        </p:blipFill>
        <p:spPr>
          <a:xfrm>
            <a:off x="169149" y="7410200"/>
            <a:ext cx="1931300" cy="26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1B1B1B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981387" y="2163342"/>
            <a:ext cx="6939085" cy="5960317"/>
          </a:xfrm>
          <a:custGeom>
            <a:rect b="b" l="l" r="r" t="t"/>
            <a:pathLst>
              <a:path extrusionOk="0" h="4614767" w="5372576">
                <a:moveTo>
                  <a:pt x="5248116" y="4614767"/>
                </a:moveTo>
                <a:lnTo>
                  <a:pt x="124460" y="4614767"/>
                </a:lnTo>
                <a:cubicBezTo>
                  <a:pt x="55880" y="4614767"/>
                  <a:pt x="0" y="4558886"/>
                  <a:pt x="0" y="449030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48116" y="0"/>
                </a:lnTo>
                <a:cubicBezTo>
                  <a:pt x="5316696" y="0"/>
                  <a:pt x="5372576" y="55880"/>
                  <a:pt x="5372576" y="124460"/>
                </a:cubicBezTo>
                <a:lnTo>
                  <a:pt x="5372576" y="4490307"/>
                </a:lnTo>
                <a:cubicBezTo>
                  <a:pt x="5372576" y="4558887"/>
                  <a:pt x="5316696" y="4614767"/>
                  <a:pt x="5248116" y="4614767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9367528" y="2163342"/>
            <a:ext cx="6939085" cy="5960317"/>
          </a:xfrm>
          <a:custGeom>
            <a:rect b="b" l="l" r="r" t="t"/>
            <a:pathLst>
              <a:path extrusionOk="0" h="4614767" w="5372576">
                <a:moveTo>
                  <a:pt x="5248116" y="4614767"/>
                </a:moveTo>
                <a:lnTo>
                  <a:pt x="124460" y="4614767"/>
                </a:lnTo>
                <a:cubicBezTo>
                  <a:pt x="55880" y="4614767"/>
                  <a:pt x="0" y="4558886"/>
                  <a:pt x="0" y="449030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48116" y="0"/>
                </a:lnTo>
                <a:cubicBezTo>
                  <a:pt x="5316696" y="0"/>
                  <a:pt x="5372576" y="55880"/>
                  <a:pt x="5372576" y="124460"/>
                </a:cubicBezTo>
                <a:lnTo>
                  <a:pt x="5372576" y="4490307"/>
                </a:lnTo>
                <a:cubicBezTo>
                  <a:pt x="5372576" y="4558887"/>
                  <a:pt x="5316696" y="4614767"/>
                  <a:pt x="5248116" y="4614767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 txBox="1"/>
          <p:nvPr/>
        </p:nvSpPr>
        <p:spPr>
          <a:xfrm>
            <a:off x="9929103" y="4810489"/>
            <a:ext cx="5815934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Write your second topic or idea</a:t>
            </a:r>
            <a:endParaRPr/>
          </a:p>
        </p:txBody>
      </p:sp>
      <p:sp>
        <p:nvSpPr>
          <p:cNvPr id="358" name="Google Shape;358;p36"/>
          <p:cNvSpPr txBox="1"/>
          <p:nvPr/>
        </p:nvSpPr>
        <p:spPr>
          <a:xfrm>
            <a:off x="2542962" y="4810489"/>
            <a:ext cx="5815934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Write your first topic</a:t>
            </a:r>
            <a:endParaRPr/>
          </a:p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or idea</a:t>
            </a: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4836813" y="2631653"/>
            <a:ext cx="1232725" cy="1238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 txBox="1"/>
          <p:nvPr/>
        </p:nvSpPr>
        <p:spPr>
          <a:xfrm>
            <a:off x="4831298" y="2769865"/>
            <a:ext cx="1239263" cy="1194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/>
          </a:p>
        </p:txBody>
      </p:sp>
      <p:sp>
        <p:nvSpPr>
          <p:cNvPr id="361" name="Google Shape;361;p36"/>
          <p:cNvSpPr/>
          <p:nvPr/>
        </p:nvSpPr>
        <p:spPr>
          <a:xfrm>
            <a:off x="12220216" y="2631141"/>
            <a:ext cx="1232725" cy="1238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 txBox="1"/>
          <p:nvPr/>
        </p:nvSpPr>
        <p:spPr>
          <a:xfrm>
            <a:off x="12217439" y="2769865"/>
            <a:ext cx="1239263" cy="1194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1B1B1B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/>
          <p:nvPr/>
        </p:nvSpPr>
        <p:spPr>
          <a:xfrm>
            <a:off x="10067228" y="2518691"/>
            <a:ext cx="3410402" cy="341038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661" l="0" r="0" t="-2366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14035804" y="5929080"/>
            <a:ext cx="3410402" cy="341038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960" r="-2496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37"/>
          <p:cNvGrpSpPr/>
          <p:nvPr/>
        </p:nvGrpSpPr>
        <p:grpSpPr>
          <a:xfrm>
            <a:off x="13083213" y="2608929"/>
            <a:ext cx="4176087" cy="4116005"/>
            <a:chOff x="0" y="-296510"/>
            <a:chExt cx="872986" cy="860425"/>
          </a:xfrm>
        </p:grpSpPr>
        <p:sp>
          <p:nvSpPr>
            <p:cNvPr id="370" name="Google Shape;370;p37"/>
            <p:cNvSpPr/>
            <p:nvPr/>
          </p:nvSpPr>
          <p:spPr>
            <a:xfrm>
              <a:off x="0" y="0"/>
              <a:ext cx="872986" cy="285259"/>
            </a:xfrm>
            <a:custGeom>
              <a:rect b="b" l="l" r="r" t="t"/>
              <a:pathLst>
                <a:path extrusionOk="0" h="285259" w="872986">
                  <a:moveTo>
                    <a:pt x="142630" y="0"/>
                  </a:moveTo>
                  <a:lnTo>
                    <a:pt x="730357" y="0"/>
                  </a:lnTo>
                  <a:cubicBezTo>
                    <a:pt x="768184" y="0"/>
                    <a:pt x="804463" y="15027"/>
                    <a:pt x="831211" y="41775"/>
                  </a:cubicBezTo>
                  <a:cubicBezTo>
                    <a:pt x="857959" y="68524"/>
                    <a:pt x="872986" y="104802"/>
                    <a:pt x="872986" y="142630"/>
                  </a:cubicBezTo>
                  <a:lnTo>
                    <a:pt x="872986" y="142630"/>
                  </a:lnTo>
                  <a:cubicBezTo>
                    <a:pt x="872986" y="221402"/>
                    <a:pt x="809129" y="285259"/>
                    <a:pt x="730357" y="285259"/>
                  </a:cubicBezTo>
                  <a:lnTo>
                    <a:pt x="142630" y="285259"/>
                  </a:lnTo>
                  <a:cubicBezTo>
                    <a:pt x="63857" y="285259"/>
                    <a:pt x="0" y="221402"/>
                    <a:pt x="0" y="142630"/>
                  </a:cubicBezTo>
                  <a:lnTo>
                    <a:pt x="0" y="142630"/>
                  </a:lnTo>
                  <a:cubicBezTo>
                    <a:pt x="0" y="63857"/>
                    <a:pt x="63857" y="0"/>
                    <a:pt x="142630" y="0"/>
                  </a:cubicBezTo>
                  <a:close/>
                </a:path>
              </a:pathLst>
            </a:custGeom>
            <a:solidFill>
              <a:srgbClr val="FFB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7"/>
            <p:cNvSpPr txBox="1"/>
            <p:nvPr/>
          </p:nvSpPr>
          <p:spPr>
            <a:xfrm>
              <a:off x="47912" y="-296510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complex connection, manufacturing hurdles, debugging was difficult</a:t>
              </a:r>
              <a:endParaRPr/>
            </a:p>
          </p:txBody>
        </p:sp>
      </p:grpSp>
      <p:grpSp>
        <p:nvGrpSpPr>
          <p:cNvPr id="372" name="Google Shape;372;p37"/>
          <p:cNvGrpSpPr/>
          <p:nvPr/>
        </p:nvGrpSpPr>
        <p:grpSpPr>
          <a:xfrm>
            <a:off x="9868471" y="5151902"/>
            <a:ext cx="4422675" cy="4116002"/>
            <a:chOff x="0" y="-230637"/>
            <a:chExt cx="924534" cy="860425"/>
          </a:xfrm>
        </p:grpSpPr>
        <p:sp>
          <p:nvSpPr>
            <p:cNvPr id="373" name="Google Shape;373;p37"/>
            <p:cNvSpPr/>
            <p:nvPr/>
          </p:nvSpPr>
          <p:spPr>
            <a:xfrm>
              <a:off x="0" y="0"/>
              <a:ext cx="924534" cy="430071"/>
            </a:xfrm>
            <a:custGeom>
              <a:rect b="b" l="l" r="r" t="t"/>
              <a:pathLst>
                <a:path extrusionOk="0" h="430071" w="924534">
                  <a:moveTo>
                    <a:pt x="164548" y="0"/>
                  </a:moveTo>
                  <a:lnTo>
                    <a:pt x="759987" y="0"/>
                  </a:lnTo>
                  <a:cubicBezTo>
                    <a:pt x="803627" y="0"/>
                    <a:pt x="845481" y="17336"/>
                    <a:pt x="876339" y="48195"/>
                  </a:cubicBezTo>
                  <a:cubicBezTo>
                    <a:pt x="907198" y="79054"/>
                    <a:pt x="924534" y="120907"/>
                    <a:pt x="924534" y="164548"/>
                  </a:cubicBezTo>
                  <a:lnTo>
                    <a:pt x="924534" y="265524"/>
                  </a:lnTo>
                  <a:cubicBezTo>
                    <a:pt x="924534" y="309165"/>
                    <a:pt x="907198" y="351018"/>
                    <a:pt x="876339" y="381877"/>
                  </a:cubicBezTo>
                  <a:cubicBezTo>
                    <a:pt x="845481" y="412735"/>
                    <a:pt x="803627" y="430071"/>
                    <a:pt x="759987" y="430071"/>
                  </a:cubicBezTo>
                  <a:lnTo>
                    <a:pt x="164548" y="430071"/>
                  </a:lnTo>
                  <a:cubicBezTo>
                    <a:pt x="120907" y="430071"/>
                    <a:pt x="79054" y="412735"/>
                    <a:pt x="48195" y="381877"/>
                  </a:cubicBezTo>
                  <a:cubicBezTo>
                    <a:pt x="17336" y="351018"/>
                    <a:pt x="0" y="309165"/>
                    <a:pt x="0" y="265524"/>
                  </a:cubicBezTo>
                  <a:lnTo>
                    <a:pt x="0" y="164548"/>
                  </a:lnTo>
                  <a:cubicBezTo>
                    <a:pt x="0" y="120907"/>
                    <a:pt x="17336" y="79054"/>
                    <a:pt x="48195" y="48195"/>
                  </a:cubicBezTo>
                  <a:cubicBezTo>
                    <a:pt x="79054" y="17336"/>
                    <a:pt x="120907" y="0"/>
                    <a:pt x="164548" y="0"/>
                  </a:cubicBezTo>
                  <a:close/>
                </a:path>
              </a:pathLst>
            </a:custGeom>
            <a:solidFill>
              <a:srgbClr val="35A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7"/>
            <p:cNvSpPr txBox="1"/>
            <p:nvPr/>
          </p:nvSpPr>
          <p:spPr>
            <a:xfrm>
              <a:off x="41549" y="-230637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provide electrical interconnections between components,  a compact package that can be integrated into an end product. </a:t>
              </a:r>
              <a:endParaRPr/>
            </a:p>
          </p:txBody>
        </p:sp>
      </p:grpSp>
      <p:grpSp>
        <p:nvGrpSpPr>
          <p:cNvPr id="375" name="Google Shape;375;p37"/>
          <p:cNvGrpSpPr/>
          <p:nvPr/>
        </p:nvGrpSpPr>
        <p:grpSpPr>
          <a:xfrm>
            <a:off x="1028700" y="1044137"/>
            <a:ext cx="8139822" cy="4480510"/>
            <a:chOff x="0" y="-329659"/>
            <a:chExt cx="1701582" cy="936625"/>
          </a:xfrm>
        </p:grpSpPr>
        <p:sp>
          <p:nvSpPr>
            <p:cNvPr id="376" name="Google Shape;376;p37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7"/>
            <p:cNvSpPr txBox="1"/>
            <p:nvPr/>
          </p:nvSpPr>
          <p:spPr>
            <a:xfrm>
              <a:off x="8722" y="-329659"/>
              <a:ext cx="1692860" cy="936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Printed Circuit Board</a:t>
              </a:r>
              <a:endParaRPr/>
            </a:p>
          </p:txBody>
        </p:sp>
      </p:grpSp>
      <p:sp>
        <p:nvSpPr>
          <p:cNvPr id="378" name="Google Shape;378;p37"/>
          <p:cNvSpPr txBox="1"/>
          <p:nvPr/>
        </p:nvSpPr>
        <p:spPr>
          <a:xfrm>
            <a:off x="1251431" y="4604907"/>
            <a:ext cx="8815797" cy="3730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4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board which connects electrical components in a circuit by using conductive tracks and pads as opposed to wires.</a:t>
            </a:r>
            <a:endParaRPr/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41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1B1B1B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/>
        </p:nvSpPr>
        <p:spPr>
          <a:xfrm>
            <a:off x="9011521" y="2024868"/>
            <a:ext cx="6325830" cy="747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Front-end engineering</a:t>
            </a:r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7789941" y="2191841"/>
            <a:ext cx="663923" cy="66689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/>
          <p:cNvSpPr txBox="1"/>
          <p:nvPr/>
        </p:nvSpPr>
        <p:spPr>
          <a:xfrm>
            <a:off x="7886410" y="2175498"/>
            <a:ext cx="470986" cy="585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7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/>
          </a:p>
        </p:txBody>
      </p:sp>
      <p:sp>
        <p:nvSpPr>
          <p:cNvPr id="386" name="Google Shape;386;p38"/>
          <p:cNvSpPr/>
          <p:nvPr/>
        </p:nvSpPr>
        <p:spPr>
          <a:xfrm>
            <a:off x="7789941" y="3297444"/>
            <a:ext cx="663923" cy="66689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8"/>
          <p:cNvSpPr txBox="1"/>
          <p:nvPr/>
        </p:nvSpPr>
        <p:spPr>
          <a:xfrm>
            <a:off x="7886410" y="3281101"/>
            <a:ext cx="470986" cy="585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/>
          </a:p>
        </p:txBody>
      </p:sp>
      <p:sp>
        <p:nvSpPr>
          <p:cNvPr id="388" name="Google Shape;388;p38"/>
          <p:cNvSpPr txBox="1"/>
          <p:nvPr/>
        </p:nvSpPr>
        <p:spPr>
          <a:xfrm>
            <a:off x="9011521" y="5347451"/>
            <a:ext cx="6325830" cy="747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Component placement</a:t>
            </a: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7789941" y="5508651"/>
            <a:ext cx="663923" cy="66689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7886410" y="5492307"/>
            <a:ext cx="470986" cy="585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7789941" y="4403048"/>
            <a:ext cx="663923" cy="66689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 txBox="1"/>
          <p:nvPr/>
        </p:nvSpPr>
        <p:spPr>
          <a:xfrm>
            <a:off x="7886410" y="4386704"/>
            <a:ext cx="470986" cy="585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/>
          </a:p>
        </p:txBody>
      </p:sp>
      <p:sp>
        <p:nvSpPr>
          <p:cNvPr id="393" name="Google Shape;393;p38"/>
          <p:cNvSpPr txBox="1"/>
          <p:nvPr/>
        </p:nvSpPr>
        <p:spPr>
          <a:xfrm>
            <a:off x="9011521" y="6454979"/>
            <a:ext cx="6325830" cy="747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Routing</a:t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7789941" y="6614254"/>
            <a:ext cx="663923" cy="66689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7886410" y="6597911"/>
            <a:ext cx="470986" cy="585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/>
          </a:p>
        </p:txBody>
      </p:sp>
      <p:sp>
        <p:nvSpPr>
          <p:cNvPr id="396" name="Google Shape;396;p38"/>
          <p:cNvSpPr txBox="1"/>
          <p:nvPr/>
        </p:nvSpPr>
        <p:spPr>
          <a:xfrm>
            <a:off x="2103753" y="2175753"/>
            <a:ext cx="4257587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Starting a New PCB Board Design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4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9011521" y="7560028"/>
            <a:ext cx="6325830" cy="747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Design review and verification</a:t>
            </a:r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7789941" y="7719303"/>
            <a:ext cx="663923" cy="66689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"/>
          <p:cNvSpPr txBox="1"/>
          <p:nvPr/>
        </p:nvSpPr>
        <p:spPr>
          <a:xfrm>
            <a:off x="7886410" y="7702960"/>
            <a:ext cx="470986" cy="585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/>
          </a:p>
        </p:txBody>
      </p:sp>
      <p:sp>
        <p:nvSpPr>
          <p:cNvPr id="400" name="Google Shape;400;p38"/>
          <p:cNvSpPr txBox="1"/>
          <p:nvPr/>
        </p:nvSpPr>
        <p:spPr>
          <a:xfrm>
            <a:off x="9011521" y="8798427"/>
            <a:ext cx="6325830" cy="747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Preparing for Manufacturing</a:t>
            </a: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7789941" y="8957702"/>
            <a:ext cx="663923" cy="66689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8"/>
          <p:cNvSpPr txBox="1"/>
          <p:nvPr/>
        </p:nvSpPr>
        <p:spPr>
          <a:xfrm>
            <a:off x="7886410" y="8941359"/>
            <a:ext cx="470986" cy="1202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7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/>
          </a:p>
          <a:p>
            <a:pPr indent="0" lvl="1" marL="0" marR="0" rtl="0" algn="ctr">
              <a:lnSpc>
                <a:spcPct val="157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9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38"/>
          <p:cNvSpPr txBox="1"/>
          <p:nvPr/>
        </p:nvSpPr>
        <p:spPr>
          <a:xfrm>
            <a:off x="9011521" y="3132396"/>
            <a:ext cx="6325830" cy="766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Schematic capture</a:t>
            </a:r>
            <a:endParaRPr/>
          </a:p>
        </p:txBody>
      </p:sp>
      <p:sp>
        <p:nvSpPr>
          <p:cNvPr id="404" name="Google Shape;404;p38"/>
          <p:cNvSpPr txBox="1"/>
          <p:nvPr/>
        </p:nvSpPr>
        <p:spPr>
          <a:xfrm>
            <a:off x="9011520" y="4249344"/>
            <a:ext cx="8666879" cy="766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Material selection and PCB stack-up design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1B1B1B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/>
        </p:nvSpPr>
        <p:spPr>
          <a:xfrm>
            <a:off x="1931285" y="1546601"/>
            <a:ext cx="6423340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Add a heading</a:t>
            </a:r>
            <a:endParaRPr/>
          </a:p>
        </p:txBody>
      </p:sp>
      <p:sp>
        <p:nvSpPr>
          <p:cNvPr id="410" name="Google Shape;410;p39"/>
          <p:cNvSpPr txBox="1"/>
          <p:nvPr/>
        </p:nvSpPr>
        <p:spPr>
          <a:xfrm>
            <a:off x="9144000" y="1614229"/>
            <a:ext cx="7422454" cy="4684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Present with ease and wow any audience with Canva Presentations. Choose from over a thousand professionally-made templates to fit any objective or topic. Make it your own by customizing it with text and photos. </a:t>
            </a:r>
            <a:endParaRPr/>
          </a:p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1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Apply page animations and transitions to your Canva Presentation to emphasize ideas and make them even more memorable. </a:t>
            </a:r>
            <a:endParaRPr/>
          </a:p>
        </p:txBody>
      </p:sp>
      <p:grpSp>
        <p:nvGrpSpPr>
          <p:cNvPr id="411" name="Google Shape;411;p39"/>
          <p:cNvGrpSpPr/>
          <p:nvPr/>
        </p:nvGrpSpPr>
        <p:grpSpPr>
          <a:xfrm>
            <a:off x="9144000" y="7395702"/>
            <a:ext cx="3170840" cy="1001524"/>
            <a:chOff x="0" y="0"/>
            <a:chExt cx="4227787" cy="1335366"/>
          </a:xfrm>
        </p:grpSpPr>
        <p:sp>
          <p:nvSpPr>
            <p:cNvPr id="412" name="Google Shape;412;p39"/>
            <p:cNvSpPr/>
            <p:nvPr/>
          </p:nvSpPr>
          <p:spPr>
            <a:xfrm>
              <a:off x="0" y="0"/>
              <a:ext cx="4227787" cy="1335366"/>
            </a:xfrm>
            <a:custGeom>
              <a:rect b="b" l="l" r="r" t="t"/>
              <a:pathLst>
                <a:path extrusionOk="0" h="1904975" w="6031179">
                  <a:moveTo>
                    <a:pt x="6031179" y="952488"/>
                  </a:moveTo>
                  <a:lnTo>
                    <a:pt x="6031179" y="952488"/>
                  </a:lnTo>
                  <a:cubicBezTo>
                    <a:pt x="6031179" y="1476478"/>
                    <a:pt x="5602808" y="1904975"/>
                    <a:pt x="5074234" y="1904975"/>
                  </a:cubicBezTo>
                  <a:lnTo>
                    <a:pt x="956945" y="1904975"/>
                  </a:lnTo>
                  <a:cubicBezTo>
                    <a:pt x="428371" y="1904975"/>
                    <a:pt x="0" y="1476478"/>
                    <a:pt x="0" y="952488"/>
                  </a:cubicBezTo>
                  <a:lnTo>
                    <a:pt x="0" y="952488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5074234" y="0"/>
                  </a:lnTo>
                  <a:cubicBezTo>
                    <a:pt x="5602681" y="0"/>
                    <a:pt x="6031179" y="428371"/>
                    <a:pt x="6031179" y="952488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 txBox="1"/>
            <p:nvPr/>
          </p:nvSpPr>
          <p:spPr>
            <a:xfrm>
              <a:off x="453583" y="418848"/>
              <a:ext cx="3320620" cy="526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64" u="none" cap="none" strike="noStrike">
                  <a:solidFill>
                    <a:srgbClr val="1B1B1B"/>
                  </a:solidFill>
                  <a:latin typeface="DM Sans"/>
                  <a:ea typeface="DM Sans"/>
                  <a:cs typeface="DM Sans"/>
                  <a:sym typeface="DM Sans"/>
                </a:rPr>
                <a:t>Link Name</a:t>
              </a:r>
              <a:endParaRPr/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12758821" y="7395702"/>
            <a:ext cx="3170840" cy="1001524"/>
            <a:chOff x="0" y="0"/>
            <a:chExt cx="4227787" cy="1335366"/>
          </a:xfrm>
        </p:grpSpPr>
        <p:sp>
          <p:nvSpPr>
            <p:cNvPr id="415" name="Google Shape;415;p39"/>
            <p:cNvSpPr/>
            <p:nvPr/>
          </p:nvSpPr>
          <p:spPr>
            <a:xfrm>
              <a:off x="0" y="0"/>
              <a:ext cx="4227787" cy="1335366"/>
            </a:xfrm>
            <a:custGeom>
              <a:rect b="b" l="l" r="r" t="t"/>
              <a:pathLst>
                <a:path extrusionOk="0" h="1904975" w="6031179">
                  <a:moveTo>
                    <a:pt x="6031179" y="952488"/>
                  </a:moveTo>
                  <a:lnTo>
                    <a:pt x="6031179" y="952488"/>
                  </a:lnTo>
                  <a:cubicBezTo>
                    <a:pt x="6031179" y="1476478"/>
                    <a:pt x="5602808" y="1904975"/>
                    <a:pt x="5074234" y="1904975"/>
                  </a:cubicBezTo>
                  <a:lnTo>
                    <a:pt x="956945" y="1904975"/>
                  </a:lnTo>
                  <a:cubicBezTo>
                    <a:pt x="428371" y="1904975"/>
                    <a:pt x="0" y="1476478"/>
                    <a:pt x="0" y="952488"/>
                  </a:cubicBezTo>
                  <a:lnTo>
                    <a:pt x="0" y="952488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5074234" y="0"/>
                  </a:lnTo>
                  <a:cubicBezTo>
                    <a:pt x="5602681" y="0"/>
                    <a:pt x="6031179" y="428371"/>
                    <a:pt x="6031179" y="952488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 txBox="1"/>
            <p:nvPr/>
          </p:nvSpPr>
          <p:spPr>
            <a:xfrm>
              <a:off x="453583" y="418848"/>
              <a:ext cx="3320620" cy="526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64" u="none" cap="none" strike="noStrike">
                  <a:solidFill>
                    <a:srgbClr val="1B1B1B"/>
                  </a:solidFill>
                  <a:latin typeface="DM Sans"/>
                  <a:ea typeface="DM Sans"/>
                  <a:cs typeface="DM Sans"/>
                  <a:sym typeface="DM Sans"/>
                </a:rPr>
                <a:t>Link Name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1B1B1B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/>
        </p:nvSpPr>
        <p:spPr>
          <a:xfrm>
            <a:off x="2507636" y="2613228"/>
            <a:ext cx="13272728" cy="2693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Write a heading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with button links</a:t>
            </a:r>
            <a:endParaRPr/>
          </a:p>
        </p:txBody>
      </p:sp>
      <p:grpSp>
        <p:nvGrpSpPr>
          <p:cNvPr id="422" name="Google Shape;422;p40"/>
          <p:cNvGrpSpPr/>
          <p:nvPr/>
        </p:nvGrpSpPr>
        <p:grpSpPr>
          <a:xfrm>
            <a:off x="4843772" y="7142102"/>
            <a:ext cx="4076700" cy="1293670"/>
            <a:chOff x="0" y="0"/>
            <a:chExt cx="5435600" cy="1724893"/>
          </a:xfrm>
        </p:grpSpPr>
        <p:sp>
          <p:nvSpPr>
            <p:cNvPr id="423" name="Google Shape;423;p40"/>
            <p:cNvSpPr/>
            <p:nvPr/>
          </p:nvSpPr>
          <p:spPr>
            <a:xfrm>
              <a:off x="0" y="0"/>
              <a:ext cx="5435600" cy="1724893"/>
            </a:xfrm>
            <a:custGeom>
              <a:rect b="b" l="l" r="r" t="t"/>
              <a:pathLst>
                <a:path extrusionOk="0" h="1913890" w="6031179">
                  <a:moveTo>
                    <a:pt x="6031179" y="956945"/>
                  </a:moveTo>
                  <a:lnTo>
                    <a:pt x="6031179" y="956945"/>
                  </a:lnTo>
                  <a:cubicBezTo>
                    <a:pt x="6031179" y="1485392"/>
                    <a:pt x="5602808" y="1913890"/>
                    <a:pt x="507423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5074234" y="0"/>
                  </a:lnTo>
                  <a:cubicBezTo>
                    <a:pt x="5602681" y="0"/>
                    <a:pt x="6031179" y="428371"/>
                    <a:pt x="6031179" y="956945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0"/>
            <p:cNvSpPr txBox="1"/>
            <p:nvPr/>
          </p:nvSpPr>
          <p:spPr>
            <a:xfrm>
              <a:off x="583165" y="539867"/>
              <a:ext cx="4269270" cy="683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1B1B1B"/>
                  </a:solidFill>
                  <a:latin typeface="DM Sans"/>
                  <a:ea typeface="DM Sans"/>
                  <a:cs typeface="DM Sans"/>
                  <a:sym typeface="DM Sans"/>
                </a:rPr>
                <a:t>Link Name</a:t>
              </a:r>
              <a:endParaRPr/>
            </a:p>
          </p:txBody>
        </p:sp>
      </p:grpSp>
      <p:grpSp>
        <p:nvGrpSpPr>
          <p:cNvPr id="425" name="Google Shape;425;p40"/>
          <p:cNvGrpSpPr/>
          <p:nvPr/>
        </p:nvGrpSpPr>
        <p:grpSpPr>
          <a:xfrm>
            <a:off x="9367528" y="7142102"/>
            <a:ext cx="4076700" cy="1293670"/>
            <a:chOff x="0" y="0"/>
            <a:chExt cx="5435600" cy="1724893"/>
          </a:xfrm>
        </p:grpSpPr>
        <p:sp>
          <p:nvSpPr>
            <p:cNvPr id="426" name="Google Shape;426;p40"/>
            <p:cNvSpPr/>
            <p:nvPr/>
          </p:nvSpPr>
          <p:spPr>
            <a:xfrm>
              <a:off x="0" y="0"/>
              <a:ext cx="5435600" cy="1724893"/>
            </a:xfrm>
            <a:custGeom>
              <a:rect b="b" l="l" r="r" t="t"/>
              <a:pathLst>
                <a:path extrusionOk="0" h="1913890" w="6031179">
                  <a:moveTo>
                    <a:pt x="6031179" y="956945"/>
                  </a:moveTo>
                  <a:lnTo>
                    <a:pt x="6031179" y="956945"/>
                  </a:lnTo>
                  <a:cubicBezTo>
                    <a:pt x="6031179" y="1485392"/>
                    <a:pt x="5602808" y="1913890"/>
                    <a:pt x="507423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5074234" y="0"/>
                  </a:lnTo>
                  <a:cubicBezTo>
                    <a:pt x="5602681" y="0"/>
                    <a:pt x="6031179" y="428371"/>
                    <a:pt x="6031179" y="956945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0"/>
            <p:cNvSpPr txBox="1"/>
            <p:nvPr/>
          </p:nvSpPr>
          <p:spPr>
            <a:xfrm>
              <a:off x="583165" y="539867"/>
              <a:ext cx="4269270" cy="683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1B1B1B"/>
                  </a:solidFill>
                  <a:latin typeface="DM Sans"/>
                  <a:ea typeface="DM Sans"/>
                  <a:cs typeface="DM Sans"/>
                  <a:sym typeface="DM Sans"/>
                </a:rPr>
                <a:t>Link Name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1B1B1B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/>
          <p:nvPr/>
        </p:nvSpPr>
        <p:spPr>
          <a:xfrm>
            <a:off x="9327835" y="1918945"/>
            <a:ext cx="7000610" cy="1345357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 txBox="1"/>
          <p:nvPr/>
        </p:nvSpPr>
        <p:spPr>
          <a:xfrm>
            <a:off x="9795179" y="2290633"/>
            <a:ext cx="5976140" cy="573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Write your topic or idea</a:t>
            </a:r>
            <a:endParaRPr/>
          </a:p>
        </p:txBody>
      </p:sp>
      <p:sp>
        <p:nvSpPr>
          <p:cNvPr id="434" name="Google Shape;434;p41"/>
          <p:cNvSpPr/>
          <p:nvPr/>
        </p:nvSpPr>
        <p:spPr>
          <a:xfrm>
            <a:off x="9327835" y="3664714"/>
            <a:ext cx="7000610" cy="1345357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"/>
          <p:cNvSpPr txBox="1"/>
          <p:nvPr/>
        </p:nvSpPr>
        <p:spPr>
          <a:xfrm>
            <a:off x="9795179" y="4036402"/>
            <a:ext cx="5976140" cy="573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Write your topic or idea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9327835" y="5410483"/>
            <a:ext cx="7000610" cy="1345357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1"/>
          <p:cNvSpPr txBox="1"/>
          <p:nvPr/>
        </p:nvSpPr>
        <p:spPr>
          <a:xfrm>
            <a:off x="9795179" y="5782171"/>
            <a:ext cx="5976140" cy="573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Write your topic or idea</a:t>
            </a:r>
            <a:endParaRPr/>
          </a:p>
        </p:txBody>
      </p:sp>
      <p:sp>
        <p:nvSpPr>
          <p:cNvPr id="438" name="Google Shape;438;p41"/>
          <p:cNvSpPr/>
          <p:nvPr/>
        </p:nvSpPr>
        <p:spPr>
          <a:xfrm>
            <a:off x="9327835" y="7156252"/>
            <a:ext cx="7000610" cy="1345357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1"/>
          <p:cNvSpPr txBox="1"/>
          <p:nvPr/>
        </p:nvSpPr>
        <p:spPr>
          <a:xfrm>
            <a:off x="9795179" y="7527941"/>
            <a:ext cx="5976140" cy="573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Write your topic or idea</a:t>
            </a:r>
            <a:endParaRPr/>
          </a:p>
        </p:txBody>
      </p:sp>
      <p:sp>
        <p:nvSpPr>
          <p:cNvPr id="440" name="Google Shape;440;p41"/>
          <p:cNvSpPr txBox="1"/>
          <p:nvPr/>
        </p:nvSpPr>
        <p:spPr>
          <a:xfrm>
            <a:off x="1959555" y="1775866"/>
            <a:ext cx="6687186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Add a heading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1266076" y="1126200"/>
            <a:ext cx="62925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UQMARS</a:t>
            </a:r>
            <a:r>
              <a:rPr b="0" i="0" lang="en-US" sz="6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Partners</a:t>
            </a:r>
            <a:endParaRPr sz="200"/>
          </a:p>
        </p:txBody>
      </p:sp>
      <p:pic>
        <p:nvPicPr>
          <p:cNvPr descr="A picture containing logo&#10;&#10;Description automatically generated"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3650" y="6402522"/>
            <a:ext cx="3817349" cy="1189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 with medium confidence"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0397" y="4263051"/>
            <a:ext cx="4263854" cy="16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0359301" y="1126200"/>
            <a:ext cx="62925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UQ MESS</a:t>
            </a:r>
            <a:r>
              <a:rPr b="0" i="0" lang="en-US" sz="6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6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Sponsors</a:t>
            </a:r>
            <a:endParaRPr sz="2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7448" y="4704050"/>
            <a:ext cx="5176215" cy="120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17445" y="6216461"/>
            <a:ext cx="1837876" cy="117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7">
            <a:alphaModFix/>
          </a:blip>
          <a:srcRect b="20143" l="10316" r="10569" t="22190"/>
          <a:stretch/>
        </p:blipFill>
        <p:spPr>
          <a:xfrm>
            <a:off x="10917437" y="7706950"/>
            <a:ext cx="4866207" cy="1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97068" y="6368113"/>
            <a:ext cx="2694896" cy="8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8025" y="8032884"/>
            <a:ext cx="3888596" cy="1137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1B1B1B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/>
          <p:nvPr/>
        </p:nvSpPr>
        <p:spPr>
          <a:xfrm>
            <a:off x="9245918" y="2369912"/>
            <a:ext cx="6931661" cy="6256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Present with ease and wow any audience with Canva Presentations. Choose from over a thousand professionally-made templates to fit any objective or topic. </a:t>
            </a:r>
            <a:endParaRPr/>
          </a:p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Make it your own by customizing it with text and photos. </a:t>
            </a:r>
            <a:endParaRPr/>
          </a:p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Apply page animations and transitions to your Canva Presentation to emphasize ideas and make them even more memorable. </a:t>
            </a:r>
            <a:endParaRPr/>
          </a:p>
        </p:txBody>
      </p:sp>
      <p:sp>
        <p:nvSpPr>
          <p:cNvPr id="446" name="Google Shape;446;p42"/>
          <p:cNvSpPr txBox="1"/>
          <p:nvPr/>
        </p:nvSpPr>
        <p:spPr>
          <a:xfrm>
            <a:off x="2110421" y="2306002"/>
            <a:ext cx="5498182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Add a heading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 rot="10800000">
            <a:off x="10957043" y="2452209"/>
            <a:ext cx="6302257" cy="888902"/>
          </a:xfrm>
          <a:custGeom>
            <a:rect b="b" l="l" r="r" t="t"/>
            <a:pathLst>
              <a:path extrusionOk="0" h="2178050" w="15442228">
                <a:moveTo>
                  <a:pt x="15442228" y="0"/>
                </a:moveTo>
                <a:lnTo>
                  <a:pt x="15442228" y="2178050"/>
                </a:lnTo>
                <a:lnTo>
                  <a:pt x="1088390" y="2178050"/>
                </a:lnTo>
                <a:cubicBezTo>
                  <a:pt x="487680" y="2178050"/>
                  <a:pt x="0" y="1690370"/>
                  <a:pt x="0" y="1088390"/>
                </a:cubicBezTo>
                <a:lnTo>
                  <a:pt x="0" y="1088390"/>
                </a:lnTo>
                <a:cubicBezTo>
                  <a:pt x="0" y="487680"/>
                  <a:pt x="487680" y="0"/>
                  <a:pt x="1088390" y="0"/>
                </a:cubicBezTo>
                <a:lnTo>
                  <a:pt x="15442228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10800000">
            <a:off x="10957043" y="3860788"/>
            <a:ext cx="6302257" cy="888902"/>
          </a:xfrm>
          <a:custGeom>
            <a:rect b="b" l="l" r="r" t="t"/>
            <a:pathLst>
              <a:path extrusionOk="0" h="2178050" w="15442228">
                <a:moveTo>
                  <a:pt x="15442228" y="0"/>
                </a:moveTo>
                <a:lnTo>
                  <a:pt x="15442228" y="2178050"/>
                </a:lnTo>
                <a:lnTo>
                  <a:pt x="1088390" y="2178050"/>
                </a:lnTo>
                <a:cubicBezTo>
                  <a:pt x="487680" y="2178050"/>
                  <a:pt x="0" y="1690370"/>
                  <a:pt x="0" y="1088390"/>
                </a:cubicBezTo>
                <a:lnTo>
                  <a:pt x="0" y="1088390"/>
                </a:lnTo>
                <a:cubicBezTo>
                  <a:pt x="0" y="487680"/>
                  <a:pt x="487680" y="0"/>
                  <a:pt x="1088390" y="0"/>
                </a:cubicBezTo>
                <a:lnTo>
                  <a:pt x="15442228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10668447" y="4022979"/>
            <a:ext cx="803233" cy="733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9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16"/>
          <p:cNvSpPr/>
          <p:nvPr/>
        </p:nvSpPr>
        <p:spPr>
          <a:xfrm rot="10800000">
            <a:off x="10957043" y="5273565"/>
            <a:ext cx="6302257" cy="888902"/>
          </a:xfrm>
          <a:custGeom>
            <a:rect b="b" l="l" r="r" t="t"/>
            <a:pathLst>
              <a:path extrusionOk="0" h="2178050" w="15442228">
                <a:moveTo>
                  <a:pt x="15442228" y="0"/>
                </a:moveTo>
                <a:lnTo>
                  <a:pt x="15442228" y="2178050"/>
                </a:lnTo>
                <a:lnTo>
                  <a:pt x="1088390" y="2178050"/>
                </a:lnTo>
                <a:cubicBezTo>
                  <a:pt x="487680" y="2178050"/>
                  <a:pt x="0" y="1690370"/>
                  <a:pt x="0" y="1088390"/>
                </a:cubicBezTo>
                <a:lnTo>
                  <a:pt x="0" y="1088390"/>
                </a:lnTo>
                <a:cubicBezTo>
                  <a:pt x="0" y="487680"/>
                  <a:pt x="487680" y="0"/>
                  <a:pt x="1088390" y="0"/>
                </a:cubicBezTo>
                <a:lnTo>
                  <a:pt x="15442228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10668447" y="5435756"/>
            <a:ext cx="803233" cy="733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9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16"/>
          <p:cNvSpPr/>
          <p:nvPr/>
        </p:nvSpPr>
        <p:spPr>
          <a:xfrm rot="10800000">
            <a:off x="10957043" y="6686342"/>
            <a:ext cx="6302257" cy="888902"/>
          </a:xfrm>
          <a:custGeom>
            <a:rect b="b" l="l" r="r" t="t"/>
            <a:pathLst>
              <a:path extrusionOk="0" h="2178050" w="15442228">
                <a:moveTo>
                  <a:pt x="15442228" y="0"/>
                </a:moveTo>
                <a:lnTo>
                  <a:pt x="15442228" y="2178050"/>
                </a:lnTo>
                <a:lnTo>
                  <a:pt x="1088390" y="2178050"/>
                </a:lnTo>
                <a:cubicBezTo>
                  <a:pt x="487680" y="2178050"/>
                  <a:pt x="0" y="1690370"/>
                  <a:pt x="0" y="1088390"/>
                </a:cubicBezTo>
                <a:lnTo>
                  <a:pt x="0" y="1088390"/>
                </a:lnTo>
                <a:cubicBezTo>
                  <a:pt x="0" y="487680"/>
                  <a:pt x="487680" y="0"/>
                  <a:pt x="1088390" y="0"/>
                </a:cubicBezTo>
                <a:lnTo>
                  <a:pt x="15442228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11965231" y="2556655"/>
            <a:ext cx="451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What is CAD?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11965231" y="3965234"/>
            <a:ext cx="495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Design Process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11965231" y="5378011"/>
            <a:ext cx="451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Intro to NX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11965231" y="6790788"/>
            <a:ext cx="451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Introductory Project</a:t>
            </a:r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1028700" y="863770"/>
            <a:ext cx="5833418" cy="4480510"/>
            <a:chOff x="0" y="-332054"/>
            <a:chExt cx="1219442" cy="936625"/>
          </a:xfrm>
        </p:grpSpPr>
        <p:sp>
          <p:nvSpPr>
            <p:cNvPr id="102" name="Google Shape;102;p16"/>
            <p:cNvSpPr/>
            <p:nvPr/>
          </p:nvSpPr>
          <p:spPr>
            <a:xfrm>
              <a:off x="0" y="0"/>
              <a:ext cx="1219442" cy="277306"/>
            </a:xfrm>
            <a:custGeom>
              <a:rect b="b" l="l" r="r" t="t"/>
              <a:pathLst>
                <a:path extrusionOk="0" h="277306" w="1219442">
                  <a:moveTo>
                    <a:pt x="124754" y="0"/>
                  </a:moveTo>
                  <a:lnTo>
                    <a:pt x="1094688" y="0"/>
                  </a:lnTo>
                  <a:cubicBezTo>
                    <a:pt x="1127775" y="0"/>
                    <a:pt x="1159506" y="13144"/>
                    <a:pt x="1182902" y="36540"/>
                  </a:cubicBezTo>
                  <a:cubicBezTo>
                    <a:pt x="1206298" y="59935"/>
                    <a:pt x="1219442" y="91667"/>
                    <a:pt x="1219442" y="124754"/>
                  </a:cubicBezTo>
                  <a:lnTo>
                    <a:pt x="1219442" y="152552"/>
                  </a:lnTo>
                  <a:cubicBezTo>
                    <a:pt x="1219442" y="185639"/>
                    <a:pt x="1206298" y="217370"/>
                    <a:pt x="1182902" y="240766"/>
                  </a:cubicBezTo>
                  <a:cubicBezTo>
                    <a:pt x="1159506" y="264162"/>
                    <a:pt x="1127775" y="277306"/>
                    <a:pt x="1094688" y="277306"/>
                  </a:cubicBezTo>
                  <a:lnTo>
                    <a:pt x="124754" y="277306"/>
                  </a:lnTo>
                  <a:cubicBezTo>
                    <a:pt x="91667" y="277306"/>
                    <a:pt x="59935" y="264162"/>
                    <a:pt x="36540" y="240766"/>
                  </a:cubicBezTo>
                  <a:cubicBezTo>
                    <a:pt x="13144" y="217370"/>
                    <a:pt x="0" y="185639"/>
                    <a:pt x="0" y="152552"/>
                  </a:cubicBezTo>
                  <a:lnTo>
                    <a:pt x="0" y="124754"/>
                  </a:lnTo>
                  <a:cubicBezTo>
                    <a:pt x="0" y="91667"/>
                    <a:pt x="13144" y="59935"/>
                    <a:pt x="36540" y="36540"/>
                  </a:cubicBezTo>
                  <a:cubicBezTo>
                    <a:pt x="59935" y="13144"/>
                    <a:pt x="91667" y="0"/>
                    <a:pt x="124754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 txBox="1"/>
            <p:nvPr/>
          </p:nvSpPr>
          <p:spPr>
            <a:xfrm>
              <a:off x="203321" y="-332054"/>
              <a:ext cx="812800" cy="936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399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Agenda</a:t>
              </a:r>
              <a:endParaRPr/>
            </a:p>
          </p:txBody>
        </p:sp>
      </p:grpSp>
      <p:sp>
        <p:nvSpPr>
          <p:cNvPr id="104" name="Google Shape;104;p16"/>
          <p:cNvSpPr/>
          <p:nvPr/>
        </p:nvSpPr>
        <p:spPr>
          <a:xfrm rot="10800000">
            <a:off x="10957043" y="8270569"/>
            <a:ext cx="6302257" cy="888902"/>
          </a:xfrm>
          <a:custGeom>
            <a:rect b="b" l="l" r="r" t="t"/>
            <a:pathLst>
              <a:path extrusionOk="0" h="2178050" w="15442228">
                <a:moveTo>
                  <a:pt x="15442228" y="0"/>
                </a:moveTo>
                <a:lnTo>
                  <a:pt x="15442228" y="2178050"/>
                </a:lnTo>
                <a:lnTo>
                  <a:pt x="1088390" y="2178050"/>
                </a:lnTo>
                <a:cubicBezTo>
                  <a:pt x="487680" y="2178050"/>
                  <a:pt x="0" y="1690370"/>
                  <a:pt x="0" y="1088390"/>
                </a:cubicBezTo>
                <a:lnTo>
                  <a:pt x="0" y="1088390"/>
                </a:lnTo>
                <a:cubicBezTo>
                  <a:pt x="0" y="487680"/>
                  <a:pt x="487680" y="0"/>
                  <a:pt x="1088390" y="0"/>
                </a:cubicBezTo>
                <a:lnTo>
                  <a:pt x="15442228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10668447" y="8432760"/>
            <a:ext cx="803233" cy="733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11965231" y="8375015"/>
            <a:ext cx="4515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sng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Help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7"/>
          <p:cNvGrpSpPr/>
          <p:nvPr/>
        </p:nvGrpSpPr>
        <p:grpSpPr>
          <a:xfrm>
            <a:off x="1028700" y="1044129"/>
            <a:ext cx="8140049" cy="4480413"/>
            <a:chOff x="0" y="-329659"/>
            <a:chExt cx="1701622" cy="936600"/>
          </a:xfrm>
        </p:grpSpPr>
        <p:sp>
          <p:nvSpPr>
            <p:cNvPr id="112" name="Google Shape;112;p17"/>
            <p:cNvSpPr/>
            <p:nvPr/>
          </p:nvSpPr>
          <p:spPr>
            <a:xfrm>
              <a:off x="0" y="0"/>
              <a:ext cx="1692860" cy="277306"/>
            </a:xfrm>
            <a:custGeom>
              <a:rect b="b" l="l" r="r" t="t"/>
              <a:pathLst>
                <a:path extrusionOk="0" h="277306" w="1692860">
                  <a:moveTo>
                    <a:pt x="89866" y="0"/>
                  </a:moveTo>
                  <a:lnTo>
                    <a:pt x="1602994" y="0"/>
                  </a:lnTo>
                  <a:cubicBezTo>
                    <a:pt x="1652626" y="0"/>
                    <a:pt x="1692860" y="40234"/>
                    <a:pt x="1692860" y="89866"/>
                  </a:cubicBezTo>
                  <a:lnTo>
                    <a:pt x="1692860" y="187440"/>
                  </a:lnTo>
                  <a:cubicBezTo>
                    <a:pt x="1692860" y="237072"/>
                    <a:pt x="1652626" y="277306"/>
                    <a:pt x="1602994" y="277306"/>
                  </a:cubicBezTo>
                  <a:lnTo>
                    <a:pt x="89866" y="277306"/>
                  </a:lnTo>
                  <a:cubicBezTo>
                    <a:pt x="40234" y="277306"/>
                    <a:pt x="0" y="237072"/>
                    <a:pt x="0" y="187440"/>
                  </a:cubicBezTo>
                  <a:lnTo>
                    <a:pt x="0" y="89866"/>
                  </a:lnTo>
                  <a:cubicBezTo>
                    <a:pt x="0" y="40234"/>
                    <a:pt x="40234" y="0"/>
                    <a:pt x="89866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 txBox="1"/>
            <p:nvPr/>
          </p:nvSpPr>
          <p:spPr>
            <a:xfrm>
              <a:off x="8722" y="-329659"/>
              <a:ext cx="16929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Computer Aided Design (CAD)</a:t>
              </a:r>
              <a:endParaRPr sz="200"/>
            </a:p>
          </p:txBody>
        </p:sp>
      </p:grpSp>
      <p:sp>
        <p:nvSpPr>
          <p:cNvPr id="114" name="Google Shape;114;p17"/>
          <p:cNvSpPr txBox="1"/>
          <p:nvPr/>
        </p:nvSpPr>
        <p:spPr>
          <a:xfrm>
            <a:off x="1251431" y="4604907"/>
            <a:ext cx="8815800" cy="26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use of computer software to aid in the design process.</a:t>
            </a:r>
            <a:endParaRPr sz="33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CAD vs CADD vs BIM</a:t>
            </a:r>
            <a:endParaRPr sz="334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41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10970537" y="720124"/>
            <a:ext cx="6070890" cy="2921400"/>
            <a:chOff x="10970537" y="720124"/>
            <a:chExt cx="6070890" cy="2921400"/>
          </a:xfrm>
        </p:grpSpPr>
        <p:grpSp>
          <p:nvGrpSpPr>
            <p:cNvPr id="116" name="Google Shape;116;p17"/>
            <p:cNvGrpSpPr/>
            <p:nvPr/>
          </p:nvGrpSpPr>
          <p:grpSpPr>
            <a:xfrm>
              <a:off x="10970537" y="1815019"/>
              <a:ext cx="3710191" cy="1173128"/>
              <a:chOff x="10970537" y="1815019"/>
              <a:chExt cx="3710191" cy="1173128"/>
            </a:xfrm>
          </p:grpSpPr>
          <p:sp>
            <p:nvSpPr>
              <p:cNvPr id="117" name="Google Shape;117;p17"/>
              <p:cNvSpPr/>
              <p:nvPr/>
            </p:nvSpPr>
            <p:spPr>
              <a:xfrm>
                <a:off x="10970537" y="1815019"/>
                <a:ext cx="3710191" cy="1173128"/>
              </a:xfrm>
              <a:custGeom>
                <a:rect b="b" l="l" r="r" t="t"/>
                <a:pathLst>
                  <a:path extrusionOk="0" h="285259" w="872986">
                    <a:moveTo>
                      <a:pt x="142630" y="0"/>
                    </a:moveTo>
                    <a:lnTo>
                      <a:pt x="730357" y="0"/>
                    </a:lnTo>
                    <a:cubicBezTo>
                      <a:pt x="768184" y="0"/>
                      <a:pt x="804463" y="15027"/>
                      <a:pt x="831211" y="41775"/>
                    </a:cubicBezTo>
                    <a:cubicBezTo>
                      <a:pt x="857959" y="68524"/>
                      <a:pt x="872986" y="104802"/>
                      <a:pt x="872986" y="142630"/>
                    </a:cubicBezTo>
                    <a:lnTo>
                      <a:pt x="872986" y="142630"/>
                    </a:lnTo>
                    <a:cubicBezTo>
                      <a:pt x="872986" y="221402"/>
                      <a:pt x="809129" y="285259"/>
                      <a:pt x="730357" y="285259"/>
                    </a:cubicBezTo>
                    <a:lnTo>
                      <a:pt x="142630" y="285259"/>
                    </a:lnTo>
                    <a:cubicBezTo>
                      <a:pt x="63857" y="285259"/>
                      <a:pt x="0" y="221402"/>
                      <a:pt x="0" y="142630"/>
                    </a:cubicBezTo>
                    <a:lnTo>
                      <a:pt x="0" y="142630"/>
                    </a:lnTo>
                    <a:cubicBezTo>
                      <a:pt x="0" y="63857"/>
                      <a:pt x="63857" y="0"/>
                      <a:pt x="142630" y="0"/>
                    </a:cubicBezTo>
                    <a:close/>
                  </a:path>
                </a:pathLst>
              </a:custGeom>
              <a:solidFill>
                <a:srgbClr val="FFB00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7"/>
              <p:cNvSpPr txBox="1"/>
              <p:nvPr/>
            </p:nvSpPr>
            <p:spPr>
              <a:xfrm>
                <a:off x="11174200" y="1815025"/>
                <a:ext cx="3454500" cy="11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Creation</a:t>
                </a:r>
                <a:endParaRPr/>
              </a:p>
            </p:txBody>
          </p:sp>
        </p:grpSp>
        <p:pic>
          <p:nvPicPr>
            <p:cNvPr id="119" name="Google Shape;119;p17"/>
            <p:cNvPicPr preferRelativeResize="0"/>
            <p:nvPr/>
          </p:nvPicPr>
          <p:blipFill rotWithShape="1">
            <a:blip r:embed="rId3">
              <a:alphaModFix/>
            </a:blip>
            <a:srcRect b="0" l="9510" r="34011" t="0"/>
            <a:stretch/>
          </p:blipFill>
          <p:spPr>
            <a:xfrm>
              <a:off x="14008427" y="720124"/>
              <a:ext cx="3033000" cy="29214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17"/>
          <p:cNvGrpSpPr/>
          <p:nvPr/>
        </p:nvGrpSpPr>
        <p:grpSpPr>
          <a:xfrm>
            <a:off x="11309487" y="6408613"/>
            <a:ext cx="6133488" cy="2921400"/>
            <a:chOff x="11309487" y="6408613"/>
            <a:chExt cx="6133488" cy="2921400"/>
          </a:xfrm>
        </p:grpSpPr>
        <p:grpSp>
          <p:nvGrpSpPr>
            <p:cNvPr id="121" name="Google Shape;121;p17"/>
            <p:cNvGrpSpPr/>
            <p:nvPr/>
          </p:nvGrpSpPr>
          <p:grpSpPr>
            <a:xfrm>
              <a:off x="11309487" y="7011644"/>
              <a:ext cx="3710889" cy="1172814"/>
              <a:chOff x="11309487" y="7011644"/>
              <a:chExt cx="3710889" cy="1172814"/>
            </a:xfrm>
          </p:grpSpPr>
          <p:sp>
            <p:nvSpPr>
              <p:cNvPr id="122" name="Google Shape;122;p17"/>
              <p:cNvSpPr/>
              <p:nvPr/>
            </p:nvSpPr>
            <p:spPr>
              <a:xfrm>
                <a:off x="11309487" y="7011644"/>
                <a:ext cx="3710889" cy="1172814"/>
              </a:xfrm>
              <a:custGeom>
                <a:rect b="b" l="l" r="r" t="t"/>
                <a:pathLst>
                  <a:path extrusionOk="0" h="285259" w="872986">
                    <a:moveTo>
                      <a:pt x="142630" y="0"/>
                    </a:moveTo>
                    <a:lnTo>
                      <a:pt x="730357" y="0"/>
                    </a:lnTo>
                    <a:cubicBezTo>
                      <a:pt x="768184" y="0"/>
                      <a:pt x="804463" y="15027"/>
                      <a:pt x="831211" y="41775"/>
                    </a:cubicBezTo>
                    <a:cubicBezTo>
                      <a:pt x="857959" y="68524"/>
                      <a:pt x="872986" y="104802"/>
                      <a:pt x="872986" y="142630"/>
                    </a:cubicBezTo>
                    <a:lnTo>
                      <a:pt x="872986" y="142630"/>
                    </a:lnTo>
                    <a:cubicBezTo>
                      <a:pt x="872986" y="221402"/>
                      <a:pt x="809129" y="285259"/>
                      <a:pt x="730357" y="285259"/>
                    </a:cubicBezTo>
                    <a:lnTo>
                      <a:pt x="142630" y="285259"/>
                    </a:lnTo>
                    <a:cubicBezTo>
                      <a:pt x="63857" y="285259"/>
                      <a:pt x="0" y="221402"/>
                      <a:pt x="0" y="142630"/>
                    </a:cubicBezTo>
                    <a:lnTo>
                      <a:pt x="0" y="142630"/>
                    </a:lnTo>
                    <a:cubicBezTo>
                      <a:pt x="0" y="63857"/>
                      <a:pt x="63857" y="0"/>
                      <a:pt x="142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7"/>
              <p:cNvSpPr txBox="1"/>
              <p:nvPr/>
            </p:nvSpPr>
            <p:spPr>
              <a:xfrm>
                <a:off x="11513150" y="7011649"/>
                <a:ext cx="3454500" cy="11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Communication</a:t>
                </a:r>
                <a:endParaRPr/>
              </a:p>
            </p:txBody>
          </p:sp>
        </p:grpSp>
        <p:pic>
          <p:nvPicPr>
            <p:cNvPr id="124" name="Google Shape;124;p17"/>
            <p:cNvPicPr preferRelativeResize="0"/>
            <p:nvPr/>
          </p:nvPicPr>
          <p:blipFill rotWithShape="1">
            <a:blip r:embed="rId4">
              <a:alphaModFix/>
            </a:blip>
            <a:srcRect b="0" l="0" r="24964" t="0"/>
            <a:stretch/>
          </p:blipFill>
          <p:spPr>
            <a:xfrm>
              <a:off x="14342475" y="6408613"/>
              <a:ext cx="3100500" cy="29214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17"/>
          <p:cNvGrpSpPr/>
          <p:nvPr/>
        </p:nvGrpSpPr>
        <p:grpSpPr>
          <a:xfrm>
            <a:off x="11309475" y="3555250"/>
            <a:ext cx="5887527" cy="2895600"/>
            <a:chOff x="11309475" y="3555250"/>
            <a:chExt cx="5887527" cy="2895600"/>
          </a:xfrm>
        </p:grpSpPr>
        <p:grpSp>
          <p:nvGrpSpPr>
            <p:cNvPr id="126" name="Google Shape;126;p17"/>
            <p:cNvGrpSpPr/>
            <p:nvPr/>
          </p:nvGrpSpPr>
          <p:grpSpPr>
            <a:xfrm>
              <a:off x="13486812" y="4593844"/>
              <a:ext cx="3710191" cy="1173128"/>
              <a:chOff x="13486812" y="4593844"/>
              <a:chExt cx="3710191" cy="1173128"/>
            </a:xfrm>
          </p:grpSpPr>
          <p:sp>
            <p:nvSpPr>
              <p:cNvPr id="127" name="Google Shape;127;p17"/>
              <p:cNvSpPr/>
              <p:nvPr/>
            </p:nvSpPr>
            <p:spPr>
              <a:xfrm>
                <a:off x="13486812" y="4593844"/>
                <a:ext cx="3710191" cy="1173128"/>
              </a:xfrm>
              <a:custGeom>
                <a:rect b="b" l="l" r="r" t="t"/>
                <a:pathLst>
                  <a:path extrusionOk="0" h="285259" w="872986">
                    <a:moveTo>
                      <a:pt x="142630" y="0"/>
                    </a:moveTo>
                    <a:lnTo>
                      <a:pt x="730357" y="0"/>
                    </a:lnTo>
                    <a:cubicBezTo>
                      <a:pt x="768184" y="0"/>
                      <a:pt x="804463" y="15027"/>
                      <a:pt x="831211" y="41775"/>
                    </a:cubicBezTo>
                    <a:cubicBezTo>
                      <a:pt x="857959" y="68524"/>
                      <a:pt x="872986" y="104802"/>
                      <a:pt x="872986" y="142630"/>
                    </a:cubicBezTo>
                    <a:lnTo>
                      <a:pt x="872986" y="142630"/>
                    </a:lnTo>
                    <a:cubicBezTo>
                      <a:pt x="872986" y="221402"/>
                      <a:pt x="809129" y="285259"/>
                      <a:pt x="730357" y="285259"/>
                    </a:cubicBezTo>
                    <a:lnTo>
                      <a:pt x="142630" y="285259"/>
                    </a:lnTo>
                    <a:cubicBezTo>
                      <a:pt x="63857" y="285259"/>
                      <a:pt x="0" y="221402"/>
                      <a:pt x="0" y="142630"/>
                    </a:cubicBezTo>
                    <a:lnTo>
                      <a:pt x="0" y="142630"/>
                    </a:lnTo>
                    <a:cubicBezTo>
                      <a:pt x="0" y="63857"/>
                      <a:pt x="63857" y="0"/>
                      <a:pt x="142630" y="0"/>
                    </a:cubicBezTo>
                    <a:close/>
                  </a:path>
                </a:pathLst>
              </a:custGeom>
              <a:solidFill>
                <a:srgbClr val="35A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7"/>
              <p:cNvSpPr txBox="1"/>
              <p:nvPr/>
            </p:nvSpPr>
            <p:spPr>
              <a:xfrm>
                <a:off x="14252250" y="4593850"/>
                <a:ext cx="2233800" cy="11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Analysis</a:t>
                </a:r>
                <a:r>
                  <a:rPr lang="en-US"/>
                  <a:t> &amp; Optimisation</a:t>
                </a:r>
                <a:endParaRPr/>
              </a:p>
            </p:txBody>
          </p:sp>
        </p:grpSp>
        <p:pic>
          <p:nvPicPr>
            <p:cNvPr id="129" name="Google Shape;129;p17"/>
            <p:cNvPicPr preferRelativeResize="0"/>
            <p:nvPr/>
          </p:nvPicPr>
          <p:blipFill rotWithShape="1">
            <a:blip r:embed="rId5">
              <a:alphaModFix/>
            </a:blip>
            <a:srcRect b="0" l="20082" r="5864" t="0"/>
            <a:stretch/>
          </p:blipFill>
          <p:spPr>
            <a:xfrm>
              <a:off x="11309475" y="3555250"/>
              <a:ext cx="3033000" cy="28956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9795179" y="2290633"/>
            <a:ext cx="597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Assisted Design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1261697" y="5386064"/>
            <a:ext cx="7005624" cy="1346321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9795179" y="4036402"/>
            <a:ext cx="597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3D Print and CNC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9327835" y="5410483"/>
            <a:ext cx="7005624" cy="1346321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9795179" y="5782171"/>
            <a:ext cx="597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Create Accurate Drawings</a:t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9327835" y="7156252"/>
            <a:ext cx="7005624" cy="1346321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9795175" y="7527950"/>
            <a:ext cx="653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Download ready-made parts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1959555" y="1775866"/>
            <a:ext cx="6687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 for?</a:t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1309147" y="3664714"/>
            <a:ext cx="7005624" cy="1346321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1776491" y="4036402"/>
            <a:ext cx="597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Design new parts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1776491" y="5782171"/>
            <a:ext cx="597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Required for 3D Printing etc.</a:t>
            </a:r>
            <a:endParaRPr sz="1300"/>
          </a:p>
        </p:txBody>
      </p:sp>
      <p:sp>
        <p:nvSpPr>
          <p:cNvPr id="145" name="Google Shape;145;p18"/>
          <p:cNvSpPr/>
          <p:nvPr/>
        </p:nvSpPr>
        <p:spPr>
          <a:xfrm>
            <a:off x="1309147" y="7156252"/>
            <a:ext cx="7005624" cy="1346321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1776487" y="7527950"/>
            <a:ext cx="6538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Model and analyse physical objects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9327835" y="1918945"/>
            <a:ext cx="7005624" cy="1346321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9795175" y="2290625"/>
            <a:ext cx="648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Understand the fundamentals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9327835" y="3664714"/>
            <a:ext cx="7005624" cy="1346321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9795175" y="4036400"/>
            <a:ext cx="653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Tutorial videos &amp; resources</a:t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9327835" y="5410483"/>
            <a:ext cx="7005624" cy="1346321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9795179" y="5782171"/>
            <a:ext cx="597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Workshops!</a:t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9327835" y="7156252"/>
            <a:ext cx="7005624" cy="1346321"/>
          </a:xfrm>
          <a:custGeom>
            <a:rect b="b" l="l" r="r" t="t"/>
            <a:pathLst>
              <a:path extrusionOk="0" h="1041641" w="5420212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0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9795175" y="7527950"/>
            <a:ext cx="653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Keep using it!</a:t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1959555" y="1775866"/>
            <a:ext cx="66873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Getting Better at CAD</a:t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1776491" y="5782171"/>
            <a:ext cx="597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Rapid Prototyping</a:t>
            </a:r>
            <a:endParaRPr sz="1300"/>
          </a:p>
        </p:txBody>
      </p:sp>
      <p:sp>
        <p:nvSpPr>
          <p:cNvPr id="161" name="Google Shape;161;p19"/>
          <p:cNvSpPr txBox="1"/>
          <p:nvPr/>
        </p:nvSpPr>
        <p:spPr>
          <a:xfrm>
            <a:off x="1776487" y="7527950"/>
            <a:ext cx="6538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Model and analyse physical objects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0"/>
          <p:cNvCxnSpPr/>
          <p:nvPr/>
        </p:nvCxnSpPr>
        <p:spPr>
          <a:xfrm>
            <a:off x="1190625" y="5133975"/>
            <a:ext cx="16068675" cy="0"/>
          </a:xfrm>
          <a:prstGeom prst="straightConnector1">
            <a:avLst/>
          </a:prstGeom>
          <a:noFill/>
          <a:ln cap="rnd" cmpd="sng" w="19050">
            <a:solidFill>
              <a:srgbClr val="C1B7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0"/>
          <p:cNvSpPr/>
          <p:nvPr/>
        </p:nvSpPr>
        <p:spPr>
          <a:xfrm>
            <a:off x="1029423" y="4981575"/>
            <a:ext cx="322405" cy="3238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5317981" y="4972050"/>
            <a:ext cx="322405" cy="3238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9606540" y="4972050"/>
            <a:ext cx="322405" cy="3238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13895098" y="4972050"/>
            <a:ext cx="322405" cy="3238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169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1028700" y="1019175"/>
            <a:ext cx="16230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CAD Design Process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1028700" y="5972175"/>
            <a:ext cx="33648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Design individual parts</a:t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1028700" y="7184009"/>
            <a:ext cx="336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5317258" y="5972175"/>
            <a:ext cx="33648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Combine parts into an assembly</a:t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5317258" y="7184009"/>
            <a:ext cx="336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9605817" y="5972175"/>
            <a:ext cx="3364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Computer analysis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9605817" y="7184009"/>
            <a:ext cx="336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13894375" y="5972175"/>
            <a:ext cx="33648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Present model as drawings</a:t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13894375" y="7184009"/>
            <a:ext cx="336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B1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1"/>
          <p:cNvGrpSpPr/>
          <p:nvPr/>
        </p:nvGrpSpPr>
        <p:grpSpPr>
          <a:xfrm>
            <a:off x="10006965" y="268725"/>
            <a:ext cx="5833418" cy="4480510"/>
            <a:chOff x="0" y="-329659"/>
            <a:chExt cx="1219442" cy="936625"/>
          </a:xfrm>
        </p:grpSpPr>
        <p:sp>
          <p:nvSpPr>
            <p:cNvPr id="185" name="Google Shape;185;p21"/>
            <p:cNvSpPr/>
            <p:nvPr/>
          </p:nvSpPr>
          <p:spPr>
            <a:xfrm>
              <a:off x="0" y="0"/>
              <a:ext cx="1219442" cy="277306"/>
            </a:xfrm>
            <a:custGeom>
              <a:rect b="b" l="l" r="r" t="t"/>
              <a:pathLst>
                <a:path extrusionOk="0" h="277306" w="1219442">
                  <a:moveTo>
                    <a:pt x="124754" y="0"/>
                  </a:moveTo>
                  <a:lnTo>
                    <a:pt x="1094688" y="0"/>
                  </a:lnTo>
                  <a:cubicBezTo>
                    <a:pt x="1127775" y="0"/>
                    <a:pt x="1159506" y="13144"/>
                    <a:pt x="1182902" y="36540"/>
                  </a:cubicBezTo>
                  <a:cubicBezTo>
                    <a:pt x="1206298" y="59935"/>
                    <a:pt x="1219442" y="91667"/>
                    <a:pt x="1219442" y="124754"/>
                  </a:cubicBezTo>
                  <a:lnTo>
                    <a:pt x="1219442" y="152552"/>
                  </a:lnTo>
                  <a:cubicBezTo>
                    <a:pt x="1219442" y="185639"/>
                    <a:pt x="1206298" y="217370"/>
                    <a:pt x="1182902" y="240766"/>
                  </a:cubicBezTo>
                  <a:cubicBezTo>
                    <a:pt x="1159506" y="264162"/>
                    <a:pt x="1127775" y="277306"/>
                    <a:pt x="1094688" y="277306"/>
                  </a:cubicBezTo>
                  <a:lnTo>
                    <a:pt x="124754" y="277306"/>
                  </a:lnTo>
                  <a:cubicBezTo>
                    <a:pt x="91667" y="277306"/>
                    <a:pt x="59935" y="264162"/>
                    <a:pt x="36540" y="240766"/>
                  </a:cubicBezTo>
                  <a:cubicBezTo>
                    <a:pt x="13144" y="217370"/>
                    <a:pt x="0" y="185639"/>
                    <a:pt x="0" y="152552"/>
                  </a:cubicBezTo>
                  <a:lnTo>
                    <a:pt x="0" y="124754"/>
                  </a:lnTo>
                  <a:cubicBezTo>
                    <a:pt x="0" y="91667"/>
                    <a:pt x="13144" y="59935"/>
                    <a:pt x="36540" y="36540"/>
                  </a:cubicBezTo>
                  <a:cubicBezTo>
                    <a:pt x="59935" y="13144"/>
                    <a:pt x="91667" y="0"/>
                    <a:pt x="124754" y="0"/>
                  </a:cubicBezTo>
                  <a:close/>
                </a:path>
              </a:pathLst>
            </a:custGeom>
            <a:solidFill>
              <a:srgbClr val="716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 txBox="1"/>
            <p:nvPr/>
          </p:nvSpPr>
          <p:spPr>
            <a:xfrm>
              <a:off x="203321" y="-329659"/>
              <a:ext cx="812800" cy="936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399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Software</a:t>
              </a:r>
              <a:endParaRPr/>
            </a:p>
          </p:txBody>
        </p:sp>
      </p:grpSp>
      <p:sp>
        <p:nvSpPr>
          <p:cNvPr id="187" name="Google Shape;187;p21"/>
          <p:cNvSpPr txBox="1"/>
          <p:nvPr/>
        </p:nvSpPr>
        <p:spPr>
          <a:xfrm>
            <a:off x="9144000" y="3771900"/>
            <a:ext cx="8027700" cy="5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 will be using NX</a:t>
            </a:r>
            <a:endParaRPr sz="36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Alternatives are:</a:t>
            </a:r>
            <a:endParaRPr sz="36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720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Char char="■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Autodesk Suite</a:t>
            </a:r>
            <a:endParaRPr sz="36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7200" lvl="3" marL="1828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Char char="●"/>
            </a:pPr>
            <a:r>
              <a:rPr b="1"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Inventor</a:t>
            </a:r>
            <a:endParaRPr b="1" sz="36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720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Char char="■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Solid Edge</a:t>
            </a:r>
            <a:endParaRPr sz="36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720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Char char="■"/>
            </a:pPr>
            <a:r>
              <a:rPr lang="en-US" sz="3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SolidWorks</a:t>
            </a:r>
            <a:endParaRPr sz="36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57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Char char="■"/>
            </a:pPr>
            <a:r>
              <a:rPr lang="en-U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Blender*</a:t>
            </a:r>
            <a:endParaRPr sz="36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930" y="1745625"/>
            <a:ext cx="2672700" cy="2672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8851" y="3603762"/>
            <a:ext cx="2672700" cy="267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7925" y="6147750"/>
            <a:ext cx="2055600" cy="267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1439449" y="1144908"/>
            <a:ext cx="3263102" cy="4568178"/>
            <a:chOff x="1080274" y="675120"/>
            <a:chExt cx="3263102" cy="4568178"/>
          </a:xfrm>
        </p:grpSpPr>
        <p:pic>
          <p:nvPicPr>
            <p:cNvPr id="192" name="Google Shape;19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0276" y="675120"/>
              <a:ext cx="3263100" cy="1631400"/>
            </a:xfrm>
            <a:prstGeom prst="snipRoundRect">
              <a:avLst>
                <a:gd fmla="val 16667" name="adj1"/>
                <a:gd fmla="val 16667" name="adj2"/>
              </a:avLst>
            </a:prstGeom>
            <a:noFill/>
            <a:ln>
              <a:noFill/>
            </a:ln>
          </p:spPr>
        </p:pic>
        <p:pic>
          <p:nvPicPr>
            <p:cNvPr id="193" name="Google Shape;193;p21"/>
            <p:cNvPicPr preferRelativeResize="0"/>
            <p:nvPr/>
          </p:nvPicPr>
          <p:blipFill rotWithShape="1">
            <a:blip r:embed="rId7">
              <a:alphaModFix/>
            </a:blip>
            <a:srcRect b="3799" l="0" r="0" t="0"/>
            <a:stretch/>
          </p:blipFill>
          <p:spPr>
            <a:xfrm>
              <a:off x="1080275" y="2306650"/>
              <a:ext cx="3263025" cy="1757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80274" y="4064599"/>
              <a:ext cx="3263100" cy="1178700"/>
            </a:xfrm>
            <a:prstGeom prst="flowChartOffpageConnector">
              <a:avLst/>
            </a:prstGeom>
            <a:noFill/>
            <a:ln>
              <a:noFill/>
            </a:ln>
          </p:spPr>
        </p:pic>
      </p:grpSp>
      <p:pic>
        <p:nvPicPr>
          <p:cNvPr id="195" name="Google Shape;19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70164" y="5694775"/>
            <a:ext cx="3026100" cy="302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